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handoutMasterIdLst>
    <p:handoutMasterId r:id="rId21"/>
  </p:handoutMasterIdLst>
  <p:sldIdLst>
    <p:sldId id="289" r:id="rId2"/>
    <p:sldId id="303" r:id="rId3"/>
    <p:sldId id="306" r:id="rId4"/>
    <p:sldId id="309" r:id="rId5"/>
    <p:sldId id="304" r:id="rId6"/>
    <p:sldId id="310" r:id="rId7"/>
    <p:sldId id="301" r:id="rId8"/>
    <p:sldId id="308" r:id="rId9"/>
    <p:sldId id="299" r:id="rId10"/>
    <p:sldId id="300" r:id="rId11"/>
    <p:sldId id="290" r:id="rId12"/>
    <p:sldId id="292" r:id="rId13"/>
    <p:sldId id="291" r:id="rId14"/>
    <p:sldId id="293" r:id="rId15"/>
    <p:sldId id="295" r:id="rId16"/>
    <p:sldId id="282" r:id="rId17"/>
    <p:sldId id="296" r:id="rId18"/>
    <p:sldId id="288" r:id="rId19"/>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sbet van Oosten" initials="LvO" lastIdx="1" clrIdx="0">
    <p:extLst>
      <p:ext uri="{19B8F6BF-5375-455C-9EA6-DF929625EA0E}">
        <p15:presenceInfo xmlns:p15="http://schemas.microsoft.com/office/powerpoint/2012/main" userId="361beb8cdb3980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13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35" autoAdjust="0"/>
    <p:restoredTop sz="94434" autoAdjust="0"/>
  </p:normalViewPr>
  <p:slideViewPr>
    <p:cSldViewPr>
      <p:cViewPr varScale="1">
        <p:scale>
          <a:sx n="74" d="100"/>
          <a:sy n="74" d="100"/>
        </p:scale>
        <p:origin x="10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F99C9BC-E0B5-4D80-A135-320044E2FAB1}" type="datetimeFigureOut">
              <a:rPr lang="nl-NL"/>
              <a:pPr>
                <a:defRPr/>
              </a:pPr>
              <a:t>15-8-2014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81A2E63-6A19-4D6D-9255-EE4A72F8915F}" type="slidenum">
              <a:rPr lang="nl-NL"/>
              <a:pPr>
                <a:defRPr/>
              </a:pPr>
              <a:t>‹nr.›</a:t>
            </a:fld>
            <a:endParaRPr lang="nl-NL"/>
          </a:p>
        </p:txBody>
      </p:sp>
    </p:spTree>
    <p:extLst>
      <p:ext uri="{BB962C8B-B14F-4D97-AF65-F5344CB8AC3E}">
        <p14:creationId xmlns:p14="http://schemas.microsoft.com/office/powerpoint/2010/main" val="1461710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C7FF57C-EB34-4F50-857F-FC45FFF05874}" type="datetimeFigureOut">
              <a:rPr lang="nl-NL"/>
              <a:pPr>
                <a:defRPr/>
              </a:pPr>
              <a:t>15-8-2014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571201B-9A00-4576-BF50-CC09782EA9D4}" type="slidenum">
              <a:rPr lang="nl-NL"/>
              <a:pPr>
                <a:defRPr/>
              </a:pPr>
              <a:t>‹nr.›</a:t>
            </a:fld>
            <a:endParaRPr lang="nl-NL"/>
          </a:p>
        </p:txBody>
      </p:sp>
    </p:spTree>
    <p:extLst>
      <p:ext uri="{BB962C8B-B14F-4D97-AF65-F5344CB8AC3E}">
        <p14:creationId xmlns:p14="http://schemas.microsoft.com/office/powerpoint/2010/main" val="397907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DC75BC-A5BE-4359-B3C4-935A6FE7D0B3}" type="slidenum">
              <a:rPr lang="nl-NL" altLang="nl-NL" smtClean="0">
                <a:latin typeface="Calibri" panose="020F0502020204030204" pitchFamily="34" charset="0"/>
              </a:rPr>
              <a:pPr/>
              <a:t>1</a:t>
            </a:fld>
            <a:endParaRPr lang="nl-NL" altLang="nl-NL" smtClean="0">
              <a:latin typeface="Calibri" panose="020F0502020204030204" pitchFamily="34" charset="0"/>
            </a:endParaRPr>
          </a:p>
        </p:txBody>
      </p:sp>
    </p:spTree>
    <p:extLst>
      <p:ext uri="{BB962C8B-B14F-4D97-AF65-F5344CB8AC3E}">
        <p14:creationId xmlns:p14="http://schemas.microsoft.com/office/powerpoint/2010/main" val="165024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E6F10C-884F-49D1-89D3-4DDC6C7B0CCF}" type="slidenum">
              <a:rPr lang="nl-NL" altLang="nl-NL">
                <a:latin typeface="Calibri" panose="020F0502020204030204" pitchFamily="34" charset="0"/>
              </a:rPr>
              <a:pPr eaLnBrk="1" hangingPunct="1"/>
              <a:t>10</a:t>
            </a:fld>
            <a:endParaRPr lang="nl-NL" altLang="nl-NL">
              <a:latin typeface="Calibri" panose="020F0502020204030204" pitchFamily="34" charset="0"/>
            </a:endParaRPr>
          </a:p>
        </p:txBody>
      </p:sp>
    </p:spTree>
    <p:extLst>
      <p:ext uri="{BB962C8B-B14F-4D97-AF65-F5344CB8AC3E}">
        <p14:creationId xmlns:p14="http://schemas.microsoft.com/office/powerpoint/2010/main" val="184782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1571201B-9A00-4576-BF50-CC09782EA9D4}" type="slidenum">
              <a:rPr lang="nl-NL" smtClean="0"/>
              <a:pPr>
                <a:defRPr/>
              </a:pPr>
              <a:t>11</a:t>
            </a:fld>
            <a:endParaRPr lang="nl-NL"/>
          </a:p>
        </p:txBody>
      </p:sp>
    </p:spTree>
    <p:extLst>
      <p:ext uri="{BB962C8B-B14F-4D97-AF65-F5344CB8AC3E}">
        <p14:creationId xmlns:p14="http://schemas.microsoft.com/office/powerpoint/2010/main" val="77914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Het logo van DaVinci verwijst naar de website van DaVinci.</a:t>
            </a:r>
          </a:p>
        </p:txBody>
      </p:sp>
      <p:sp>
        <p:nvSpPr>
          <p:cNvPr id="112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0ABFFE-1B20-46C9-BCD0-05A2A6EFF861}" type="slidenum">
              <a:rPr lang="nl-NL" altLang="nl-NL" smtClean="0">
                <a:solidFill>
                  <a:srgbClr val="000000"/>
                </a:solidFill>
                <a:latin typeface="Calibri" panose="020F0502020204030204" pitchFamily="34" charset="0"/>
              </a:rPr>
              <a:pPr/>
              <a:t>18</a:t>
            </a:fld>
            <a:endParaRPr lang="nl-NL" altLang="nl-NL"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52350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D3CD6676-9322-4879-AC9C-E7D54BD8C6EC}" type="datetimeFigureOut">
              <a:rPr lang="nl-NL">
                <a:solidFill>
                  <a:prstClr val="black">
                    <a:tint val="75000"/>
                  </a:prstClr>
                </a:solidFill>
              </a:rPr>
              <a:pPr>
                <a:defRPr/>
              </a:pPr>
              <a:t>15-8-2014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45C45B6E-1F4E-4C5A-ABFC-5B6D1B39C10F}" type="slidenum">
              <a:rPr lang="nl-NL"/>
              <a:pPr>
                <a:defRPr/>
              </a:pPr>
              <a:t>‹nr.›</a:t>
            </a:fld>
            <a:endParaRPr lang="nl-NL"/>
          </a:p>
        </p:txBody>
      </p:sp>
    </p:spTree>
    <p:extLst>
      <p:ext uri="{BB962C8B-B14F-4D97-AF65-F5344CB8AC3E}">
        <p14:creationId xmlns:p14="http://schemas.microsoft.com/office/powerpoint/2010/main" val="196964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83C73742-A13D-4765-B886-8A71B89B5914}" type="datetimeFigureOut">
              <a:rPr lang="nl-NL">
                <a:solidFill>
                  <a:prstClr val="black">
                    <a:tint val="75000"/>
                  </a:prstClr>
                </a:solidFill>
              </a:rPr>
              <a:pPr>
                <a:defRPr/>
              </a:pPr>
              <a:t>15-8-2014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A88685F9-9E1E-4A67-8C70-8600EA091E78}" type="slidenum">
              <a:rPr lang="nl-NL"/>
              <a:pPr>
                <a:defRPr/>
              </a:pPr>
              <a:t>‹nr.›</a:t>
            </a:fld>
            <a:endParaRPr lang="nl-NL"/>
          </a:p>
        </p:txBody>
      </p:sp>
    </p:spTree>
    <p:extLst>
      <p:ext uri="{BB962C8B-B14F-4D97-AF65-F5344CB8AC3E}">
        <p14:creationId xmlns:p14="http://schemas.microsoft.com/office/powerpoint/2010/main" val="163041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FCC29299-1038-4149-8F46-0A8A73D4C253}" type="datetimeFigureOut">
              <a:rPr lang="nl-NL">
                <a:solidFill>
                  <a:prstClr val="black">
                    <a:tint val="75000"/>
                  </a:prstClr>
                </a:solidFill>
              </a:rPr>
              <a:pPr>
                <a:defRPr/>
              </a:pPr>
              <a:t>15-8-2014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18E0F1-2177-45AF-A78A-95BE21D5D392}" type="slidenum">
              <a:rPr lang="nl-NL"/>
              <a:pPr>
                <a:defRPr/>
              </a:pPr>
              <a:t>‹nr.›</a:t>
            </a:fld>
            <a:endParaRPr lang="nl-NL"/>
          </a:p>
        </p:txBody>
      </p:sp>
    </p:spTree>
    <p:extLst>
      <p:ext uri="{BB962C8B-B14F-4D97-AF65-F5344CB8AC3E}">
        <p14:creationId xmlns:p14="http://schemas.microsoft.com/office/powerpoint/2010/main" val="285831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BAD40466-A251-46AD-9442-6012277BBDF6}" type="datetimeFigureOut">
              <a:rPr lang="nl-NL">
                <a:solidFill>
                  <a:prstClr val="black">
                    <a:tint val="75000"/>
                  </a:prstClr>
                </a:solidFill>
              </a:rPr>
              <a:pPr>
                <a:defRPr/>
              </a:pPr>
              <a:t>15-8-2014</a:t>
            </a:fld>
            <a:endParaRPr lang="nl-NL">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EE258AD1-84DF-480E-8003-7697A7F7D4AA}" type="slidenum">
              <a:rPr lang="nl-NL"/>
              <a:pPr>
                <a:defRPr/>
              </a:pPr>
              <a:t>‹nr.›</a:t>
            </a:fld>
            <a:endParaRPr lang="nl-NL"/>
          </a:p>
        </p:txBody>
      </p:sp>
    </p:spTree>
    <p:extLst>
      <p:ext uri="{BB962C8B-B14F-4D97-AF65-F5344CB8AC3E}">
        <p14:creationId xmlns:p14="http://schemas.microsoft.com/office/powerpoint/2010/main" val="330946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461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3DC184D-81BD-4B5A-B461-6AAC9A733DBE}" type="datetimeFigureOut">
              <a:rPr lang="nl-NL">
                <a:solidFill>
                  <a:prstClr val="black">
                    <a:tint val="75000"/>
                  </a:prstClr>
                </a:solidFill>
              </a:rPr>
              <a:pPr>
                <a:defRPr/>
              </a:pPr>
              <a:t>15-8-2014</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F764AF9-F34D-4C72-8771-DE7D2E5396C3}" type="slidenum">
              <a:rPr lang="nl-NL"/>
              <a:pPr>
                <a:defRPr/>
              </a:pPr>
              <a:t>‹nr.›</a:t>
            </a:fld>
            <a:endParaRPr lang="nl-NL"/>
          </a:p>
        </p:txBody>
      </p:sp>
    </p:spTree>
    <p:extLst>
      <p:ext uri="{BB962C8B-B14F-4D97-AF65-F5344CB8AC3E}">
        <p14:creationId xmlns:p14="http://schemas.microsoft.com/office/powerpoint/2010/main" val="5170088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uitgeverijdavinci.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nl.wikipedia.org/wiki/Djos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p:nvPr>
        </p:nvSpPr>
        <p:spPr>
          <a:xfrm>
            <a:off x="539552" y="4365104"/>
            <a:ext cx="7772400" cy="1470025"/>
          </a:xfrm>
        </p:spPr>
        <p:txBody>
          <a:bodyPr/>
          <a:lstStyle/>
          <a:p>
            <a:pPr eaLnBrk="1" hangingPunct="1"/>
            <a:r>
              <a:rPr lang="nl-NL" altLang="nl-NL" dirty="0" smtClean="0">
                <a:solidFill>
                  <a:srgbClr val="7030A0"/>
                </a:solidFill>
              </a:rPr>
              <a:t>Inspiratie voor het Themawerkstuk</a:t>
            </a:r>
          </a:p>
        </p:txBody>
      </p:sp>
      <p:pic>
        <p:nvPicPr>
          <p:cNvPr id="6148"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430850"/>
            <a:ext cx="45720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128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eaLnBrk="1" hangingPunct="1"/>
            <a:r>
              <a:rPr lang="nl-NL" altLang="nl-NL" smtClean="0"/>
              <a:t>Stappenplan Themawerkstuk</a:t>
            </a:r>
          </a:p>
        </p:txBody>
      </p:sp>
      <p:graphicFrame>
        <p:nvGraphicFramePr>
          <p:cNvPr id="4" name="Tabel 3"/>
          <p:cNvGraphicFramePr>
            <a:graphicFrameLocks noGrp="1"/>
          </p:cNvGraphicFramePr>
          <p:nvPr/>
        </p:nvGraphicFramePr>
        <p:xfrm>
          <a:off x="1187450" y="1412875"/>
          <a:ext cx="7345363" cy="4319591"/>
        </p:xfrm>
        <a:graphic>
          <a:graphicData uri="http://schemas.openxmlformats.org/drawingml/2006/table">
            <a:tbl>
              <a:tblPr firstRow="1" firstCol="1" bandRow="1">
                <a:tableStyleId>{5C22544A-7EE6-4342-B048-85BDC9FD1C3A}</a:tableStyleId>
              </a:tblPr>
              <a:tblGrid>
                <a:gridCol w="7345363"/>
              </a:tblGrid>
              <a:tr h="359966">
                <a:tc>
                  <a:txBody>
                    <a:bodyPr/>
                    <a:lstStyle/>
                    <a:p>
                      <a:pPr>
                        <a:lnSpc>
                          <a:spcPct val="115000"/>
                        </a:lnSpc>
                        <a:spcAft>
                          <a:spcPts val="0"/>
                        </a:spcAft>
                      </a:pPr>
                      <a:r>
                        <a:rPr lang="nl-NL" sz="1600" b="0" dirty="0" smtClean="0">
                          <a:solidFill>
                            <a:schemeClr val="tx1"/>
                          </a:solidFill>
                          <a:effectLst/>
                        </a:rPr>
                        <a:t>Naam:</a:t>
                      </a:r>
                      <a:endParaRPr lang="nl-NL" sz="1600" b="0" dirty="0">
                        <a:solidFill>
                          <a:schemeClr val="tx1"/>
                        </a:solidFill>
                        <a:effectLst/>
                        <a:latin typeface="Calibri"/>
                        <a:ea typeface="Calibri"/>
                        <a:cs typeface="Times New Roman"/>
                      </a:endParaRPr>
                    </a:p>
                  </a:txBody>
                  <a:tcPr marL="68585" marR="68585" marT="0" marB="0">
                    <a:solidFill>
                      <a:schemeClr val="bg2"/>
                    </a:solidFill>
                  </a:tcPr>
                </a:tc>
              </a:tr>
              <a:tr h="359966">
                <a:tc>
                  <a:txBody>
                    <a:bodyPr/>
                    <a:lstStyle/>
                    <a:p>
                      <a:pPr>
                        <a:lnSpc>
                          <a:spcPct val="115000"/>
                        </a:lnSpc>
                        <a:spcAft>
                          <a:spcPts val="0"/>
                        </a:spcAft>
                      </a:pPr>
                      <a:r>
                        <a:rPr lang="nl-NL" sz="1600" b="0" dirty="0">
                          <a:solidFill>
                            <a:schemeClr val="tx1"/>
                          </a:solidFill>
                          <a:effectLst/>
                        </a:rPr>
                        <a:t>Groep:</a:t>
                      </a:r>
                      <a:endParaRPr lang="nl-NL" sz="1600" b="0" dirty="0">
                        <a:solidFill>
                          <a:schemeClr val="tx1"/>
                        </a:solidFill>
                        <a:effectLst/>
                        <a:latin typeface="Calibri"/>
                        <a:ea typeface="Calibri"/>
                        <a:cs typeface="Times New Roman"/>
                      </a:endParaRPr>
                    </a:p>
                  </a:txBody>
                  <a:tcPr marL="68585" marR="68585" marT="0" marB="0">
                    <a:solidFill>
                      <a:schemeClr val="bg2"/>
                    </a:solidFill>
                  </a:tcPr>
                </a:tc>
              </a:tr>
              <a:tr h="359966">
                <a:tc>
                  <a:txBody>
                    <a:bodyPr/>
                    <a:lstStyle/>
                    <a:p>
                      <a:pPr>
                        <a:lnSpc>
                          <a:spcPct val="115000"/>
                        </a:lnSpc>
                        <a:spcAft>
                          <a:spcPts val="0"/>
                        </a:spcAft>
                      </a:pPr>
                      <a:r>
                        <a:rPr lang="nl-NL" sz="1600" b="0" dirty="0">
                          <a:solidFill>
                            <a:schemeClr val="tx1"/>
                          </a:solidFill>
                          <a:effectLst/>
                        </a:rPr>
                        <a:t>Themawerkstuk:</a:t>
                      </a:r>
                      <a:endParaRPr lang="nl-NL" sz="1600" b="0" dirty="0">
                        <a:solidFill>
                          <a:schemeClr val="tx1"/>
                        </a:solidFill>
                        <a:effectLst/>
                        <a:latin typeface="Calibri"/>
                        <a:ea typeface="Calibri"/>
                        <a:cs typeface="Times New Roman"/>
                      </a:endParaRPr>
                    </a:p>
                  </a:txBody>
                  <a:tcPr marL="68585" marR="68585" marT="0" marB="0">
                    <a:solidFill>
                      <a:schemeClr val="bg2"/>
                    </a:solidFill>
                  </a:tcPr>
                </a:tc>
              </a:tr>
              <a:tr h="359966">
                <a:tc>
                  <a:txBody>
                    <a:bodyPr/>
                    <a:lstStyle/>
                    <a:p>
                      <a:pPr>
                        <a:lnSpc>
                          <a:spcPct val="115000"/>
                        </a:lnSpc>
                        <a:spcAft>
                          <a:spcPts val="0"/>
                        </a:spcAft>
                      </a:pPr>
                      <a:r>
                        <a:rPr lang="nl-NL" sz="1600" b="0" dirty="0">
                          <a:solidFill>
                            <a:schemeClr val="tx1"/>
                          </a:solidFill>
                          <a:effectLst/>
                        </a:rPr>
                        <a:t>Stap 1 Wat is mijn vraag, probleem of waar </a:t>
                      </a:r>
                      <a:r>
                        <a:rPr lang="nl-NL" sz="1600" b="0" dirty="0" smtClean="0">
                          <a:solidFill>
                            <a:schemeClr val="tx1"/>
                          </a:solidFill>
                          <a:effectLst/>
                        </a:rPr>
                        <a:t>verwonder</a:t>
                      </a:r>
                      <a:r>
                        <a:rPr lang="nl-NL" sz="1600" b="0" baseline="0" dirty="0" smtClean="0">
                          <a:solidFill>
                            <a:schemeClr val="tx1"/>
                          </a:solidFill>
                          <a:effectLst/>
                        </a:rPr>
                        <a:t> </a:t>
                      </a:r>
                      <a:r>
                        <a:rPr lang="nl-NL" sz="1600" b="0" dirty="0" smtClean="0">
                          <a:solidFill>
                            <a:schemeClr val="tx1"/>
                          </a:solidFill>
                          <a:effectLst/>
                        </a:rPr>
                        <a:t>ik </a:t>
                      </a:r>
                      <a:r>
                        <a:rPr lang="nl-NL" sz="1600" b="0" dirty="0">
                          <a:solidFill>
                            <a:schemeClr val="tx1"/>
                          </a:solidFill>
                          <a:effectLst/>
                        </a:rPr>
                        <a:t>me over?</a:t>
                      </a:r>
                      <a:endParaRPr lang="nl-NL" sz="1600" b="0" dirty="0">
                        <a:solidFill>
                          <a:schemeClr val="tx1"/>
                        </a:solidFill>
                        <a:effectLst/>
                        <a:latin typeface="Calibri"/>
                        <a:ea typeface="Calibri"/>
                        <a:cs typeface="Times New Roman"/>
                      </a:endParaRPr>
                    </a:p>
                  </a:txBody>
                  <a:tcPr marL="68585" marR="68585" marT="0" marB="0">
                    <a:solidFill>
                      <a:schemeClr val="bg2"/>
                    </a:solidFill>
                  </a:tcPr>
                </a:tc>
              </a:tr>
              <a:tr h="359966">
                <a:tc>
                  <a:txBody>
                    <a:bodyPr/>
                    <a:lstStyle/>
                    <a:p>
                      <a:pPr>
                        <a:lnSpc>
                          <a:spcPct val="115000"/>
                        </a:lnSpc>
                        <a:spcAft>
                          <a:spcPts val="0"/>
                        </a:spcAft>
                      </a:pPr>
                      <a:r>
                        <a:rPr lang="nl-NL" sz="1600" b="0" dirty="0">
                          <a:solidFill>
                            <a:schemeClr val="tx1"/>
                          </a:solidFill>
                          <a:effectLst/>
                        </a:rPr>
                        <a:t>Stap 2 Wat is mijn onderzoeksvraag?</a:t>
                      </a:r>
                      <a:endParaRPr lang="nl-NL" sz="1600" b="0" dirty="0">
                        <a:solidFill>
                          <a:schemeClr val="tx1"/>
                        </a:solidFill>
                        <a:effectLst/>
                        <a:latin typeface="Calibri"/>
                        <a:ea typeface="Calibri"/>
                        <a:cs typeface="Times New Roman"/>
                      </a:endParaRPr>
                    </a:p>
                  </a:txBody>
                  <a:tcPr marL="68585" marR="68585" marT="0" marB="0">
                    <a:solidFill>
                      <a:schemeClr val="bg2"/>
                    </a:solidFill>
                  </a:tcPr>
                </a:tc>
              </a:tr>
              <a:tr h="359966">
                <a:tc>
                  <a:txBody>
                    <a:bodyPr/>
                    <a:lstStyle/>
                    <a:p>
                      <a:pPr>
                        <a:lnSpc>
                          <a:spcPct val="115000"/>
                        </a:lnSpc>
                        <a:spcAft>
                          <a:spcPts val="0"/>
                        </a:spcAft>
                      </a:pPr>
                      <a:r>
                        <a:rPr lang="nl-NL" sz="1600" b="0" dirty="0">
                          <a:solidFill>
                            <a:schemeClr val="tx1"/>
                          </a:solidFill>
                          <a:effectLst/>
                        </a:rPr>
                        <a:t>Stap 3 Zo zet ik mijn onderzoek op.</a:t>
                      </a:r>
                      <a:endParaRPr lang="nl-NL" sz="1600" b="0" dirty="0">
                        <a:solidFill>
                          <a:schemeClr val="tx1"/>
                        </a:solidFill>
                        <a:effectLst/>
                        <a:latin typeface="Calibri"/>
                        <a:ea typeface="Calibri"/>
                        <a:cs typeface="Times New Roman"/>
                      </a:endParaRPr>
                    </a:p>
                  </a:txBody>
                  <a:tcPr marL="68585" marR="68585" marT="0" marB="0">
                    <a:solidFill>
                      <a:schemeClr val="bg2"/>
                    </a:solidFill>
                  </a:tcPr>
                </a:tc>
              </a:tr>
              <a:tr h="719931">
                <a:tc>
                  <a:txBody>
                    <a:bodyPr/>
                    <a:lstStyle/>
                    <a:p>
                      <a:pPr>
                        <a:lnSpc>
                          <a:spcPct val="115000"/>
                        </a:lnSpc>
                        <a:spcAft>
                          <a:spcPts val="0"/>
                        </a:spcAft>
                      </a:pPr>
                      <a:r>
                        <a:rPr lang="nl-NL" sz="1600" b="0" dirty="0">
                          <a:solidFill>
                            <a:schemeClr val="tx1"/>
                          </a:solidFill>
                          <a:effectLst/>
                        </a:rPr>
                        <a:t>Stap 4 Ik voer mijn onderzoek uit. </a:t>
                      </a:r>
                    </a:p>
                    <a:p>
                      <a:pPr>
                        <a:lnSpc>
                          <a:spcPct val="115000"/>
                        </a:lnSpc>
                        <a:spcAft>
                          <a:spcPts val="0"/>
                        </a:spcAft>
                      </a:pPr>
                      <a:r>
                        <a:rPr lang="nl-NL" sz="1600" b="0" dirty="0">
                          <a:solidFill>
                            <a:schemeClr val="tx1"/>
                          </a:solidFill>
                          <a:effectLst/>
                        </a:rPr>
                        <a:t>Ik hou ook een tussenevaluatie.</a:t>
                      </a:r>
                      <a:endParaRPr lang="nl-NL" sz="1600" b="0" dirty="0">
                        <a:solidFill>
                          <a:schemeClr val="tx1"/>
                        </a:solidFill>
                        <a:effectLst/>
                        <a:latin typeface="Calibri"/>
                        <a:ea typeface="Calibri"/>
                        <a:cs typeface="Times New Roman"/>
                      </a:endParaRPr>
                    </a:p>
                  </a:txBody>
                  <a:tcPr marL="68585" marR="68585" marT="0" marB="0">
                    <a:solidFill>
                      <a:schemeClr val="bg2"/>
                    </a:solidFill>
                  </a:tcPr>
                </a:tc>
              </a:tr>
              <a:tr h="359966">
                <a:tc>
                  <a:txBody>
                    <a:bodyPr/>
                    <a:lstStyle/>
                    <a:p>
                      <a:pPr>
                        <a:lnSpc>
                          <a:spcPct val="115000"/>
                        </a:lnSpc>
                        <a:spcAft>
                          <a:spcPts val="0"/>
                        </a:spcAft>
                      </a:pPr>
                      <a:r>
                        <a:rPr lang="nl-NL" sz="1600" b="0" dirty="0">
                          <a:solidFill>
                            <a:schemeClr val="tx1"/>
                          </a:solidFill>
                          <a:effectLst/>
                        </a:rPr>
                        <a:t>Stap 5 </a:t>
                      </a:r>
                      <a:r>
                        <a:rPr lang="nl-NL" sz="1600" b="0" dirty="0" smtClean="0">
                          <a:solidFill>
                            <a:schemeClr val="tx1"/>
                          </a:solidFill>
                          <a:effectLst/>
                        </a:rPr>
                        <a:t>Evaluatie</a:t>
                      </a:r>
                      <a:endParaRPr lang="nl-NL" sz="1600" b="0" dirty="0">
                        <a:solidFill>
                          <a:schemeClr val="tx1"/>
                        </a:solidFill>
                        <a:effectLst/>
                        <a:latin typeface="Calibri"/>
                        <a:ea typeface="Calibri"/>
                        <a:cs typeface="Times New Roman"/>
                      </a:endParaRPr>
                    </a:p>
                  </a:txBody>
                  <a:tcPr marL="68585" marR="68585" marT="0" marB="0">
                    <a:solidFill>
                      <a:schemeClr val="bg2"/>
                    </a:solidFill>
                  </a:tcPr>
                </a:tc>
              </a:tr>
              <a:tr h="359966">
                <a:tc>
                  <a:txBody>
                    <a:bodyPr/>
                    <a:lstStyle/>
                    <a:p>
                      <a:pPr>
                        <a:lnSpc>
                          <a:spcPct val="115000"/>
                        </a:lnSpc>
                        <a:spcAft>
                          <a:spcPts val="0"/>
                        </a:spcAft>
                      </a:pPr>
                      <a:r>
                        <a:rPr lang="nl-NL" sz="1600" b="0" dirty="0" smtClean="0">
                          <a:solidFill>
                            <a:schemeClr val="tx1"/>
                          </a:solidFill>
                          <a:effectLst/>
                        </a:rPr>
                        <a:t>Stap 6 Conclusie met schema</a:t>
                      </a:r>
                      <a:endParaRPr lang="nl-NL" sz="1600" b="0" dirty="0">
                        <a:solidFill>
                          <a:schemeClr val="tx1"/>
                        </a:solidFill>
                        <a:effectLst/>
                        <a:latin typeface="Calibri"/>
                        <a:ea typeface="Calibri"/>
                        <a:cs typeface="Times New Roman"/>
                      </a:endParaRPr>
                    </a:p>
                  </a:txBody>
                  <a:tcPr marL="68585" marR="68585" marT="0" marB="0">
                    <a:solidFill>
                      <a:schemeClr val="bg2"/>
                    </a:solidFill>
                  </a:tcPr>
                </a:tc>
              </a:tr>
              <a:tr h="359966">
                <a:tc>
                  <a:txBody>
                    <a:bodyPr/>
                    <a:lstStyle/>
                    <a:p>
                      <a:pPr>
                        <a:lnSpc>
                          <a:spcPct val="115000"/>
                        </a:lnSpc>
                        <a:spcAft>
                          <a:spcPts val="0"/>
                        </a:spcAft>
                      </a:pPr>
                      <a:r>
                        <a:rPr lang="nl-NL" sz="1600" b="0" dirty="0">
                          <a:solidFill>
                            <a:schemeClr val="tx1"/>
                          </a:solidFill>
                          <a:effectLst/>
                        </a:rPr>
                        <a:t>Stap 7 Presentatie</a:t>
                      </a:r>
                      <a:endParaRPr lang="nl-NL" sz="1600" b="0" dirty="0">
                        <a:solidFill>
                          <a:schemeClr val="tx1"/>
                        </a:solidFill>
                        <a:effectLst/>
                        <a:latin typeface="Calibri"/>
                        <a:ea typeface="Calibri"/>
                        <a:cs typeface="Times New Roman"/>
                      </a:endParaRPr>
                    </a:p>
                  </a:txBody>
                  <a:tcPr marL="68585" marR="68585" marT="0" marB="0">
                    <a:solidFill>
                      <a:schemeClr val="bg2"/>
                    </a:solidFill>
                  </a:tcPr>
                </a:tc>
              </a:tr>
              <a:tr h="359966">
                <a:tc>
                  <a:txBody>
                    <a:bodyPr/>
                    <a:lstStyle/>
                    <a:p>
                      <a:pPr>
                        <a:lnSpc>
                          <a:spcPct val="115000"/>
                        </a:lnSpc>
                        <a:spcAft>
                          <a:spcPts val="0"/>
                        </a:spcAft>
                      </a:pPr>
                      <a:r>
                        <a:rPr lang="nl-NL" sz="1600" b="0" dirty="0">
                          <a:solidFill>
                            <a:schemeClr val="tx1"/>
                          </a:solidFill>
                          <a:effectLst/>
                        </a:rPr>
                        <a:t>Stap 8 Beoordeling</a:t>
                      </a:r>
                      <a:endParaRPr lang="nl-NL" sz="1600" b="0" dirty="0">
                        <a:solidFill>
                          <a:schemeClr val="tx1"/>
                        </a:solidFill>
                        <a:effectLst/>
                        <a:latin typeface="Calibri"/>
                        <a:ea typeface="Calibri"/>
                        <a:cs typeface="Times New Roman"/>
                      </a:endParaRPr>
                    </a:p>
                  </a:txBody>
                  <a:tcPr marL="68585" marR="68585" marT="0" marB="0">
                    <a:solidFill>
                      <a:schemeClr val="bg2"/>
                    </a:solidFill>
                  </a:tcPr>
                </a:tc>
              </a:tr>
            </a:tbl>
          </a:graphicData>
        </a:graphic>
      </p:graphicFrame>
    </p:spTree>
    <p:extLst>
      <p:ext uri="{BB962C8B-B14F-4D97-AF65-F5344CB8AC3E}">
        <p14:creationId xmlns:p14="http://schemas.microsoft.com/office/powerpoint/2010/main" val="3787931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wereldverkenning.nl/wp-content/uploads/2013/08/Bl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265816"/>
            <a:ext cx="5161830" cy="492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1035107" y="710659"/>
            <a:ext cx="4464496" cy="1477328"/>
          </a:xfrm>
          <a:prstGeom prst="rect">
            <a:avLst/>
          </a:prstGeom>
          <a:noFill/>
        </p:spPr>
        <p:txBody>
          <a:bodyPr wrap="square" rtlCol="0">
            <a:spAutoFit/>
          </a:bodyPr>
          <a:lstStyle/>
          <a:p>
            <a:r>
              <a:rPr lang="nl-NL" dirty="0" smtClean="0"/>
              <a:t>Zo bedenk je </a:t>
            </a:r>
            <a:r>
              <a:rPr lang="nl-NL" u="sng" dirty="0" smtClean="0"/>
              <a:t>zelf</a:t>
            </a:r>
            <a:r>
              <a:rPr lang="nl-NL" dirty="0" smtClean="0"/>
              <a:t> een goede vraag voor je Themawerkstuk:</a:t>
            </a:r>
          </a:p>
          <a:p>
            <a:endParaRPr lang="nl-NL" dirty="0" smtClean="0"/>
          </a:p>
          <a:p>
            <a:r>
              <a:rPr lang="nl-NL" dirty="0" smtClean="0"/>
              <a:t>Bedenk vragen die horen bij de bovenste helft van de piramide:</a:t>
            </a:r>
            <a:endParaRPr lang="nl-NL" dirty="0"/>
          </a:p>
        </p:txBody>
      </p:sp>
      <p:cxnSp>
        <p:nvCxnSpPr>
          <p:cNvPr id="8" name="Rechte verbindingslijn 7"/>
          <p:cNvCxnSpPr/>
          <p:nvPr/>
        </p:nvCxnSpPr>
        <p:spPr>
          <a:xfrm>
            <a:off x="687966" y="3861048"/>
            <a:ext cx="84560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V="1">
            <a:off x="8388424" y="2204864"/>
            <a:ext cx="0" cy="14401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V="1">
            <a:off x="4355976" y="2204864"/>
            <a:ext cx="0" cy="14401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3468688" y="6053395"/>
            <a:ext cx="5063751" cy="276999"/>
          </a:xfrm>
          <a:prstGeom prst="rect">
            <a:avLst/>
          </a:prstGeom>
          <a:noFill/>
        </p:spPr>
        <p:txBody>
          <a:bodyPr wrap="square" rtlCol="0">
            <a:spAutoFit/>
          </a:bodyPr>
          <a:lstStyle/>
          <a:p>
            <a:pPr algn="ctr"/>
            <a:r>
              <a:rPr lang="nl-NL" sz="1200" i="1" dirty="0" smtClean="0"/>
              <a:t>Piramide van </a:t>
            </a:r>
            <a:r>
              <a:rPr lang="nl-NL" sz="1200" i="1" dirty="0" err="1" smtClean="0"/>
              <a:t>Bloom</a:t>
            </a:r>
            <a:endParaRPr lang="nl-NL" sz="1200" i="1" dirty="0"/>
          </a:p>
        </p:txBody>
      </p:sp>
      <p:sp>
        <p:nvSpPr>
          <p:cNvPr id="14" name="Tekstvak 13"/>
          <p:cNvSpPr txBox="1"/>
          <p:nvPr/>
        </p:nvSpPr>
        <p:spPr>
          <a:xfrm>
            <a:off x="0" y="3317665"/>
            <a:ext cx="5063751" cy="276999"/>
          </a:xfrm>
          <a:prstGeom prst="rect">
            <a:avLst/>
          </a:prstGeom>
          <a:noFill/>
        </p:spPr>
        <p:txBody>
          <a:bodyPr wrap="square" rtlCol="0">
            <a:spAutoFit/>
          </a:bodyPr>
          <a:lstStyle/>
          <a:p>
            <a:pPr algn="ctr"/>
            <a:r>
              <a:rPr lang="nl-NL" sz="1200" i="1" dirty="0" smtClean="0"/>
              <a:t>Hogere orde denken</a:t>
            </a:r>
            <a:endParaRPr lang="nl-NL" sz="1200" i="1" dirty="0"/>
          </a:p>
        </p:txBody>
      </p:sp>
      <p:sp>
        <p:nvSpPr>
          <p:cNvPr id="15" name="Tekstvak 14"/>
          <p:cNvSpPr txBox="1"/>
          <p:nvPr/>
        </p:nvSpPr>
        <p:spPr>
          <a:xfrm>
            <a:off x="-1" y="4757825"/>
            <a:ext cx="5063751" cy="276999"/>
          </a:xfrm>
          <a:prstGeom prst="rect">
            <a:avLst/>
          </a:prstGeom>
          <a:noFill/>
        </p:spPr>
        <p:txBody>
          <a:bodyPr wrap="square" rtlCol="0">
            <a:spAutoFit/>
          </a:bodyPr>
          <a:lstStyle/>
          <a:p>
            <a:pPr algn="ctr"/>
            <a:r>
              <a:rPr lang="nl-NL" sz="1200" i="1" dirty="0" smtClean="0"/>
              <a:t>Lagere orde denken</a:t>
            </a:r>
            <a:endParaRPr lang="nl-NL" sz="1200" i="1" dirty="0"/>
          </a:p>
        </p:txBody>
      </p:sp>
    </p:spTree>
    <p:extLst>
      <p:ext uri="{BB962C8B-B14F-4D97-AF65-F5344CB8AC3E}">
        <p14:creationId xmlns:p14="http://schemas.microsoft.com/office/powerpoint/2010/main" val="1357085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wereldverkenning.nl/wp-content/uploads/2013/08/Bl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79991"/>
            <a:ext cx="3649662"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755576" y="873124"/>
            <a:ext cx="4464496" cy="2154436"/>
          </a:xfrm>
          <a:prstGeom prst="rect">
            <a:avLst/>
          </a:prstGeom>
          <a:noFill/>
        </p:spPr>
        <p:txBody>
          <a:bodyPr wrap="square" rtlCol="0">
            <a:spAutoFit/>
          </a:bodyPr>
          <a:lstStyle/>
          <a:p>
            <a:r>
              <a:rPr lang="nl-NL" dirty="0" smtClean="0"/>
              <a:t>Analyseren:</a:t>
            </a:r>
          </a:p>
          <a:p>
            <a:endParaRPr lang="nl-NL" dirty="0" smtClean="0"/>
          </a:p>
          <a:p>
            <a:pPr lvl="1">
              <a:buFont typeface="Wingdings" pitchFamily="2" charset="2"/>
              <a:buChar char="§"/>
              <a:defRPr/>
            </a:pPr>
            <a:r>
              <a:rPr lang="nl-NL" sz="1600" i="1" dirty="0" smtClean="0"/>
              <a:t>  Als </a:t>
            </a:r>
            <a:r>
              <a:rPr lang="nl-NL" sz="1600" i="1" dirty="0"/>
              <a:t>… waar is, wat betekent dat dan voor…?</a:t>
            </a:r>
          </a:p>
          <a:p>
            <a:pPr lvl="1">
              <a:buFont typeface="Wingdings" pitchFamily="2" charset="2"/>
              <a:buChar char="§"/>
              <a:defRPr/>
            </a:pPr>
            <a:r>
              <a:rPr lang="nl-NL" sz="1600" i="1" dirty="0" smtClean="0"/>
              <a:t>  Op </a:t>
            </a:r>
            <a:r>
              <a:rPr lang="nl-NL" sz="1600" i="1" dirty="0"/>
              <a:t>welke manier is … hetzelfde als …?</a:t>
            </a:r>
          </a:p>
          <a:p>
            <a:pPr lvl="1">
              <a:buFont typeface="Wingdings" pitchFamily="2" charset="2"/>
              <a:buChar char="§"/>
              <a:defRPr/>
            </a:pPr>
            <a:r>
              <a:rPr lang="nl-NL" sz="1600" i="1" dirty="0" smtClean="0"/>
              <a:t>  Vergelijk </a:t>
            </a:r>
            <a:r>
              <a:rPr lang="nl-NL" sz="1600" i="1" dirty="0"/>
              <a:t>… met … wat zijn overeenkomsten en verschillen?</a:t>
            </a:r>
          </a:p>
          <a:p>
            <a:endParaRPr lang="nl-NL" dirty="0"/>
          </a:p>
        </p:txBody>
      </p:sp>
      <p:cxnSp>
        <p:nvCxnSpPr>
          <p:cNvPr id="8" name="Rechte verbindingslijn 7"/>
          <p:cNvCxnSpPr/>
          <p:nvPr/>
        </p:nvCxnSpPr>
        <p:spPr>
          <a:xfrm>
            <a:off x="436446" y="2996952"/>
            <a:ext cx="84560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179512" y="3621252"/>
            <a:ext cx="3960440" cy="1477328"/>
          </a:xfrm>
          <a:prstGeom prst="rect">
            <a:avLst/>
          </a:prstGeom>
          <a:solidFill>
            <a:srgbClr val="92D050"/>
          </a:solidFill>
        </p:spPr>
        <p:txBody>
          <a:bodyPr wrap="square" rtlCol="0">
            <a:spAutoFit/>
          </a:bodyPr>
          <a:lstStyle/>
          <a:p>
            <a:r>
              <a:rPr lang="nl-NL" dirty="0" smtClean="0"/>
              <a:t>Bijvoorbeeld:</a:t>
            </a:r>
          </a:p>
          <a:p>
            <a:r>
              <a:rPr lang="nl-NL" dirty="0" smtClean="0"/>
              <a:t>Vergelijk de manier van navigeren in de tijd van de ontdekkingsreizigers met de huidige scheepvaart. Wat zijn de overeenkomsten en verschillen?</a:t>
            </a:r>
            <a:endParaRPr lang="nl-NL" dirty="0"/>
          </a:p>
        </p:txBody>
      </p:sp>
    </p:spTree>
    <p:extLst>
      <p:ext uri="{BB962C8B-B14F-4D97-AF65-F5344CB8AC3E}">
        <p14:creationId xmlns:p14="http://schemas.microsoft.com/office/powerpoint/2010/main" val="1875414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wereldverkenning.nl/wp-content/uploads/2013/08/Bl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79991"/>
            <a:ext cx="3649662"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755576" y="873124"/>
            <a:ext cx="4464496" cy="1661993"/>
          </a:xfrm>
          <a:prstGeom prst="rect">
            <a:avLst/>
          </a:prstGeom>
          <a:noFill/>
        </p:spPr>
        <p:txBody>
          <a:bodyPr wrap="square" rtlCol="0">
            <a:spAutoFit/>
          </a:bodyPr>
          <a:lstStyle/>
          <a:p>
            <a:pPr>
              <a:defRPr/>
            </a:pPr>
            <a:r>
              <a:rPr lang="nl-NL" sz="2000" i="1" dirty="0">
                <a:cs typeface="Arial" charset="0"/>
              </a:rPr>
              <a:t>Evalueren:</a:t>
            </a:r>
          </a:p>
          <a:p>
            <a:pPr marL="742950" lvl="1" indent="-285750">
              <a:buFont typeface="Wingdings" pitchFamily="2" charset="2"/>
              <a:buChar char="§"/>
              <a:defRPr/>
            </a:pPr>
            <a:r>
              <a:rPr lang="nl-NL" sz="1600" i="1" dirty="0">
                <a:cs typeface="Arial" charset="0"/>
              </a:rPr>
              <a:t>Is er een betere oplossing voor…?</a:t>
            </a:r>
          </a:p>
          <a:p>
            <a:pPr marL="742950" lvl="1" indent="-285750">
              <a:buFont typeface="Wingdings" pitchFamily="2" charset="2"/>
              <a:buChar char="§"/>
              <a:defRPr/>
            </a:pPr>
            <a:r>
              <a:rPr lang="nl-NL" sz="1600" i="1" dirty="0">
                <a:cs typeface="Arial" charset="0"/>
              </a:rPr>
              <a:t>Hoe effectief zijn…?</a:t>
            </a:r>
          </a:p>
          <a:p>
            <a:pPr marL="742950" lvl="1" indent="-285750">
              <a:buFont typeface="Wingdings" pitchFamily="2" charset="2"/>
              <a:buChar char="§"/>
              <a:defRPr/>
            </a:pPr>
            <a:r>
              <a:rPr lang="nl-NL" sz="1600" i="1" dirty="0">
                <a:cs typeface="Arial" charset="0"/>
              </a:rPr>
              <a:t>Wat zijn de consequenties van …?</a:t>
            </a:r>
          </a:p>
          <a:p>
            <a:pPr marL="742950" lvl="1" indent="-285750">
              <a:buFont typeface="Wingdings" pitchFamily="2" charset="2"/>
              <a:buChar char="§"/>
              <a:defRPr/>
            </a:pPr>
            <a:r>
              <a:rPr lang="nl-NL" sz="1600" i="1" dirty="0">
                <a:cs typeface="Arial" charset="0"/>
              </a:rPr>
              <a:t>Wat zijn de </a:t>
            </a:r>
            <a:r>
              <a:rPr lang="nl-NL" sz="1600" i="1" dirty="0" err="1">
                <a:cs typeface="Arial" charset="0"/>
              </a:rPr>
              <a:t>voors</a:t>
            </a:r>
            <a:r>
              <a:rPr lang="nl-NL" sz="1600" i="1" dirty="0">
                <a:cs typeface="Arial" charset="0"/>
              </a:rPr>
              <a:t> en tegens van …?</a:t>
            </a:r>
          </a:p>
          <a:p>
            <a:endParaRPr lang="nl-NL" dirty="0"/>
          </a:p>
        </p:txBody>
      </p:sp>
      <p:cxnSp>
        <p:nvCxnSpPr>
          <p:cNvPr id="8" name="Rechte verbindingslijn 7"/>
          <p:cNvCxnSpPr/>
          <p:nvPr/>
        </p:nvCxnSpPr>
        <p:spPr>
          <a:xfrm>
            <a:off x="436446" y="2996952"/>
            <a:ext cx="84560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323528" y="3621252"/>
            <a:ext cx="3600400" cy="1200329"/>
          </a:xfrm>
          <a:prstGeom prst="rect">
            <a:avLst/>
          </a:prstGeom>
          <a:solidFill>
            <a:srgbClr val="0070C0"/>
          </a:solidFill>
        </p:spPr>
        <p:txBody>
          <a:bodyPr wrap="square" rtlCol="0">
            <a:spAutoFit/>
          </a:bodyPr>
          <a:lstStyle/>
          <a:p>
            <a:r>
              <a:rPr lang="nl-NL" dirty="0" smtClean="0"/>
              <a:t>Bijvoorbeeld:</a:t>
            </a:r>
          </a:p>
          <a:p>
            <a:r>
              <a:rPr lang="nl-NL" dirty="0" smtClean="0"/>
              <a:t>Wat zijn de </a:t>
            </a:r>
            <a:r>
              <a:rPr lang="nl-NL" dirty="0" err="1" smtClean="0"/>
              <a:t>voors</a:t>
            </a:r>
            <a:r>
              <a:rPr lang="nl-NL" dirty="0" smtClean="0"/>
              <a:t> en tegens van leven op een eiland zoals Nieuw Zeeland en Australië?</a:t>
            </a:r>
            <a:endParaRPr lang="nl-NL" dirty="0"/>
          </a:p>
        </p:txBody>
      </p:sp>
    </p:spTree>
    <p:extLst>
      <p:ext uri="{BB962C8B-B14F-4D97-AF65-F5344CB8AC3E}">
        <p14:creationId xmlns:p14="http://schemas.microsoft.com/office/powerpoint/2010/main" val="1844773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wereldverkenning.nl/wp-content/uploads/2013/08/Bl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79991"/>
            <a:ext cx="3649662"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755576" y="873124"/>
            <a:ext cx="4464496" cy="1661993"/>
          </a:xfrm>
          <a:prstGeom prst="rect">
            <a:avLst/>
          </a:prstGeom>
          <a:noFill/>
        </p:spPr>
        <p:txBody>
          <a:bodyPr wrap="square" rtlCol="0">
            <a:spAutoFit/>
          </a:bodyPr>
          <a:lstStyle/>
          <a:p>
            <a:pPr>
              <a:defRPr/>
            </a:pPr>
            <a:r>
              <a:rPr lang="nl-NL" sz="2000" i="1" dirty="0">
                <a:cs typeface="Arial" charset="0"/>
              </a:rPr>
              <a:t>Creëren:</a:t>
            </a:r>
          </a:p>
          <a:p>
            <a:pPr marL="742950" lvl="1" indent="-285750">
              <a:buFont typeface="Wingdings" pitchFamily="2" charset="2"/>
              <a:buChar char="§"/>
              <a:defRPr/>
            </a:pPr>
            <a:r>
              <a:rPr lang="nl-NL" sz="1600" i="1" dirty="0">
                <a:cs typeface="Arial" charset="0"/>
              </a:rPr>
              <a:t>Kun je een … ontwerpen waarmee …?</a:t>
            </a:r>
          </a:p>
          <a:p>
            <a:pPr marL="742950" lvl="1" indent="-285750">
              <a:buFont typeface="Wingdings" pitchFamily="2" charset="2"/>
              <a:buChar char="§"/>
              <a:defRPr/>
            </a:pPr>
            <a:r>
              <a:rPr lang="nl-NL" sz="1600" i="1" dirty="0">
                <a:cs typeface="Arial" charset="0"/>
              </a:rPr>
              <a:t>Ontwerp je eigen manier om…?</a:t>
            </a:r>
          </a:p>
          <a:p>
            <a:pPr marL="742950" lvl="1" indent="-285750">
              <a:buFont typeface="Wingdings" pitchFamily="2" charset="2"/>
              <a:buChar char="§"/>
              <a:defRPr/>
            </a:pPr>
            <a:r>
              <a:rPr lang="nl-NL" sz="1600" i="1" dirty="0">
                <a:cs typeface="Arial" charset="0"/>
              </a:rPr>
              <a:t>Wat zou er gebeuren als…?</a:t>
            </a:r>
          </a:p>
          <a:p>
            <a:pPr marL="742950" lvl="1" indent="-285750">
              <a:buFont typeface="Wingdings" pitchFamily="2" charset="2"/>
              <a:buChar char="§"/>
              <a:defRPr/>
            </a:pPr>
            <a:r>
              <a:rPr lang="nl-NL" sz="1600" i="1" dirty="0">
                <a:cs typeface="Arial" charset="0"/>
              </a:rPr>
              <a:t>Kun je nieuwe manieren bedenken om te …?</a:t>
            </a:r>
          </a:p>
        </p:txBody>
      </p:sp>
      <p:cxnSp>
        <p:nvCxnSpPr>
          <p:cNvPr id="8" name="Rechte verbindingslijn 7"/>
          <p:cNvCxnSpPr/>
          <p:nvPr/>
        </p:nvCxnSpPr>
        <p:spPr>
          <a:xfrm>
            <a:off x="436446" y="2996952"/>
            <a:ext cx="84560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323528" y="3621252"/>
            <a:ext cx="3600400" cy="2585323"/>
          </a:xfrm>
          <a:prstGeom prst="rect">
            <a:avLst/>
          </a:prstGeom>
          <a:solidFill>
            <a:srgbClr val="7030A0"/>
          </a:solidFill>
        </p:spPr>
        <p:txBody>
          <a:bodyPr wrap="square" rtlCol="0">
            <a:spAutoFit/>
          </a:bodyPr>
          <a:lstStyle/>
          <a:p>
            <a:r>
              <a:rPr lang="nl-NL" dirty="0" smtClean="0"/>
              <a:t>Bijvoorbeeld:</a:t>
            </a:r>
          </a:p>
          <a:p>
            <a:r>
              <a:rPr lang="nl-NL" dirty="0" smtClean="0"/>
              <a:t>Kun je een voertuig ontwerpen waarmee je op een vreemde planeet een jaar over de oceanen kunt varen zonder dat je nieuwe brandstof nodig hebt of opnieuw hoeft te bevoorraden doordat je je eigen voedsel verbouwd e.d.?</a:t>
            </a:r>
          </a:p>
          <a:p>
            <a:endParaRPr lang="nl-NL" dirty="0"/>
          </a:p>
        </p:txBody>
      </p:sp>
    </p:spTree>
    <p:extLst>
      <p:ext uri="{BB962C8B-B14F-4D97-AF65-F5344CB8AC3E}">
        <p14:creationId xmlns:p14="http://schemas.microsoft.com/office/powerpoint/2010/main" val="2632964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59632" y="620688"/>
            <a:ext cx="6912768" cy="800219"/>
          </a:xfrm>
          <a:prstGeom prst="rect">
            <a:avLst/>
          </a:prstGeom>
          <a:noFill/>
        </p:spPr>
        <p:txBody>
          <a:bodyPr wrap="square" rtlCol="0">
            <a:spAutoFit/>
          </a:bodyPr>
          <a:lstStyle/>
          <a:p>
            <a:r>
              <a:rPr lang="nl-NL" sz="2800" b="1" dirty="0" smtClean="0">
                <a:solidFill>
                  <a:srgbClr val="00B050"/>
                </a:solidFill>
                <a:latin typeface="+mj-lt"/>
              </a:rPr>
              <a:t>Voorbeeldvragen voor het Themawerkstuk</a:t>
            </a:r>
            <a:endParaRPr lang="nl-NL" dirty="0" smtClean="0"/>
          </a:p>
          <a:p>
            <a:pPr marL="285750" indent="-285750">
              <a:buFontTx/>
              <a:buChar char="-"/>
            </a:pPr>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503706507"/>
              </p:ext>
            </p:extLst>
          </p:nvPr>
        </p:nvGraphicFramePr>
        <p:xfrm>
          <a:off x="323528" y="1412776"/>
          <a:ext cx="8496944" cy="3474720"/>
        </p:xfrm>
        <a:graphic>
          <a:graphicData uri="http://schemas.openxmlformats.org/drawingml/2006/table">
            <a:tbl>
              <a:tblPr firstRow="1" bandRow="1">
                <a:tableStyleId>{5C22544A-7EE6-4342-B048-85BDC9FD1C3A}</a:tableStyleId>
              </a:tblPr>
              <a:tblGrid>
                <a:gridCol w="4248472"/>
                <a:gridCol w="4248472"/>
              </a:tblGrid>
              <a:tr h="139040">
                <a:tc>
                  <a:txBody>
                    <a:bodyPr/>
                    <a:lstStyle/>
                    <a:p>
                      <a:r>
                        <a:rPr lang="nl-NL" dirty="0" smtClean="0"/>
                        <a:t>Vraag</a:t>
                      </a:r>
                      <a:endParaRPr lang="nl-NL" dirty="0"/>
                    </a:p>
                  </a:txBody>
                  <a:tcPr/>
                </a:tc>
                <a:tc>
                  <a:txBody>
                    <a:bodyPr/>
                    <a:lstStyle/>
                    <a:p>
                      <a:r>
                        <a:rPr lang="nl-NL" dirty="0" smtClean="0"/>
                        <a:t>Werkstuk</a:t>
                      </a:r>
                      <a:endParaRPr lang="nl-NL" dirty="0"/>
                    </a:p>
                  </a:txBody>
                  <a:tcPr/>
                </a:tc>
              </a:tr>
              <a:tr h="370840">
                <a:tc>
                  <a:txBody>
                    <a:bodyPr/>
                    <a:lstStyle/>
                    <a:p>
                      <a:r>
                        <a:rPr lang="nl-NL" dirty="0" smtClean="0"/>
                        <a:t>Vergelijk de manier van navigeren in de tijd van de ontdekkingsreizigers met de huidige scheepvaart. Wat zijn de overeenkomsten en verschillen?</a:t>
                      </a:r>
                      <a:endParaRPr lang="nl-NL" dirty="0"/>
                    </a:p>
                  </a:txBody>
                  <a:tcPr/>
                </a:tc>
                <a:tc>
                  <a:txBody>
                    <a:bodyPr/>
                    <a:lstStyle/>
                    <a:p>
                      <a:r>
                        <a:rPr lang="nl-NL" dirty="0" smtClean="0"/>
                        <a:t>Onderzoek</a:t>
                      </a:r>
                      <a:r>
                        <a:rPr lang="nl-NL" baseline="0" dirty="0" smtClean="0"/>
                        <a:t> de verschillende manieren van navigeren. Kijk ook of je een expert kunt spreken over navigeren op een schip. Bedenk punten waarop je de verschillende systemen gaat vergelijken en onderzoek de overeenkomsten en verschillen. Ontwerp dan een nieuwe manier van navigeren op een schip op een planeet die we morgen zullen ontdekken. Zorg dat je alle voordelen van de verschillende manieren van navigeren erin gebruikt.</a:t>
                      </a:r>
                      <a:endParaRPr lang="nl-NL" dirty="0"/>
                    </a:p>
                  </a:txBody>
                  <a:tcPr/>
                </a:tc>
              </a:tr>
            </a:tbl>
          </a:graphicData>
        </a:graphic>
      </p:graphicFrame>
      <p:pic>
        <p:nvPicPr>
          <p:cNvPr id="8194" name="Picture 2" descr="File:USS-Audubon Signal-Bridge Lt-Lakusta-Ship-Navigator 19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356992"/>
            <a:ext cx="3312368" cy="247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257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59632" y="620688"/>
            <a:ext cx="6912768" cy="800219"/>
          </a:xfrm>
          <a:prstGeom prst="rect">
            <a:avLst/>
          </a:prstGeom>
          <a:noFill/>
        </p:spPr>
        <p:txBody>
          <a:bodyPr wrap="square" rtlCol="0">
            <a:spAutoFit/>
          </a:bodyPr>
          <a:lstStyle/>
          <a:p>
            <a:r>
              <a:rPr lang="nl-NL" sz="2800" b="1" dirty="0" smtClean="0">
                <a:solidFill>
                  <a:srgbClr val="00B050"/>
                </a:solidFill>
                <a:latin typeface="+mj-lt"/>
              </a:rPr>
              <a:t>Voorbeeldvragen voor het Themawerkstuk</a:t>
            </a:r>
            <a:endParaRPr lang="nl-NL" dirty="0" smtClean="0"/>
          </a:p>
          <a:p>
            <a:pPr marL="285750" indent="-285750">
              <a:buFontTx/>
              <a:buChar char="-"/>
            </a:pPr>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1186740906"/>
              </p:ext>
            </p:extLst>
          </p:nvPr>
        </p:nvGraphicFramePr>
        <p:xfrm>
          <a:off x="467544" y="1196752"/>
          <a:ext cx="8496944" cy="5120640"/>
        </p:xfrm>
        <a:graphic>
          <a:graphicData uri="http://schemas.openxmlformats.org/drawingml/2006/table">
            <a:tbl>
              <a:tblPr firstRow="1" bandRow="1">
                <a:tableStyleId>{5C22544A-7EE6-4342-B048-85BDC9FD1C3A}</a:tableStyleId>
              </a:tblPr>
              <a:tblGrid>
                <a:gridCol w="4248472"/>
                <a:gridCol w="4248472"/>
              </a:tblGrid>
              <a:tr h="139040">
                <a:tc>
                  <a:txBody>
                    <a:bodyPr/>
                    <a:lstStyle/>
                    <a:p>
                      <a:r>
                        <a:rPr lang="nl-NL" dirty="0" smtClean="0"/>
                        <a:t>Vraag</a:t>
                      </a:r>
                      <a:endParaRPr lang="nl-NL" dirty="0"/>
                    </a:p>
                  </a:txBody>
                  <a:tcPr/>
                </a:tc>
                <a:tc>
                  <a:txBody>
                    <a:bodyPr/>
                    <a:lstStyle/>
                    <a:p>
                      <a:r>
                        <a:rPr lang="nl-NL" dirty="0" smtClean="0"/>
                        <a:t>Werkstuk</a:t>
                      </a:r>
                      <a:endParaRPr lang="nl-NL" dirty="0"/>
                    </a:p>
                  </a:txBody>
                  <a:tcPr/>
                </a:tc>
              </a:tr>
              <a:tr h="370840">
                <a:tc>
                  <a:txBody>
                    <a:bodyPr/>
                    <a:lstStyle/>
                    <a:p>
                      <a:r>
                        <a:rPr lang="nl-NL" dirty="0" smtClean="0"/>
                        <a:t>Wat zijn de </a:t>
                      </a:r>
                      <a:r>
                        <a:rPr lang="nl-NL" dirty="0" err="1" smtClean="0"/>
                        <a:t>voors</a:t>
                      </a:r>
                      <a:r>
                        <a:rPr lang="nl-NL" dirty="0" smtClean="0"/>
                        <a:t> en tegens van leven op een eiland zoals Nieuw Zeeland en Australië?</a:t>
                      </a:r>
                      <a:endParaRPr lang="nl-NL" dirty="0"/>
                    </a:p>
                  </a:txBody>
                  <a:tcPr/>
                </a:tc>
                <a:tc>
                  <a:txBody>
                    <a:bodyPr/>
                    <a:lstStyle/>
                    <a:p>
                      <a:r>
                        <a:rPr lang="nl-NL" baseline="0" dirty="0" smtClean="0"/>
                        <a:t>Als wij naar een ander land willen, kunnen we de fiets pakken en naar het zuiden rijden… We komen dan vanzelf allerlei landen tegen! Als je op een eiland woont, kan dat niet. Welke voor- en nadelen horen bij wonen op een eiland? Maak een denkraam met daarop verschillende categorieën zoals: wonen, werken, vakantie, verkeer, voedsel… Hoe bedenk je goede categorieën? Bedenk dan per categorie voor- en nadelen. Kijk ook of je experts kunt raadplegen. Maak er bijvoorbeeld een poster van. Stel: je mag een nieuw land inrichten op een nog te ontdekken planeet. Hoe zou jouw land eruit zien? Zou het een eiland zijn of juist niet?</a:t>
                      </a:r>
                      <a:endParaRPr lang="nl-NL" dirty="0"/>
                    </a:p>
                  </a:txBody>
                  <a:tcPr/>
                </a:tc>
              </a:tr>
            </a:tbl>
          </a:graphicData>
        </a:graphic>
      </p:graphicFrame>
      <p:pic>
        <p:nvPicPr>
          <p:cNvPr id="9218" name="Picture 2" descr="http://www.travelnow.nl/gfx/maps/34_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40968"/>
            <a:ext cx="2352675"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59632" y="620688"/>
            <a:ext cx="6912768" cy="800219"/>
          </a:xfrm>
          <a:prstGeom prst="rect">
            <a:avLst/>
          </a:prstGeom>
          <a:noFill/>
        </p:spPr>
        <p:txBody>
          <a:bodyPr wrap="square" rtlCol="0">
            <a:spAutoFit/>
          </a:bodyPr>
          <a:lstStyle/>
          <a:p>
            <a:r>
              <a:rPr lang="nl-NL" sz="2800" b="1" dirty="0" smtClean="0">
                <a:solidFill>
                  <a:srgbClr val="00B050"/>
                </a:solidFill>
                <a:latin typeface="+mj-lt"/>
              </a:rPr>
              <a:t>Voorbeeldvragen voor het Themawerkstuk</a:t>
            </a:r>
            <a:endParaRPr lang="nl-NL" dirty="0" smtClean="0"/>
          </a:p>
          <a:p>
            <a:pPr marL="285750" indent="-285750">
              <a:buFontTx/>
              <a:buChar char="-"/>
            </a:pPr>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4128650309"/>
              </p:ext>
            </p:extLst>
          </p:nvPr>
        </p:nvGraphicFramePr>
        <p:xfrm>
          <a:off x="323528" y="1412776"/>
          <a:ext cx="8496944" cy="4023360"/>
        </p:xfrm>
        <a:graphic>
          <a:graphicData uri="http://schemas.openxmlformats.org/drawingml/2006/table">
            <a:tbl>
              <a:tblPr firstRow="1" bandRow="1">
                <a:tableStyleId>{5C22544A-7EE6-4342-B048-85BDC9FD1C3A}</a:tableStyleId>
              </a:tblPr>
              <a:tblGrid>
                <a:gridCol w="4248472"/>
                <a:gridCol w="4248472"/>
              </a:tblGrid>
              <a:tr h="139040">
                <a:tc>
                  <a:txBody>
                    <a:bodyPr/>
                    <a:lstStyle/>
                    <a:p>
                      <a:r>
                        <a:rPr lang="nl-NL" dirty="0" smtClean="0"/>
                        <a:t>Vraag</a:t>
                      </a:r>
                      <a:endParaRPr lang="nl-NL" dirty="0"/>
                    </a:p>
                  </a:txBody>
                  <a:tcPr/>
                </a:tc>
                <a:tc>
                  <a:txBody>
                    <a:bodyPr/>
                    <a:lstStyle/>
                    <a:p>
                      <a:r>
                        <a:rPr lang="nl-NL" dirty="0" smtClean="0"/>
                        <a:t>Werkstuk</a:t>
                      </a:r>
                      <a:endParaRPr lang="nl-NL" dirty="0"/>
                    </a:p>
                  </a:txBody>
                  <a:tcPr/>
                </a:tc>
              </a:tr>
              <a:tr h="370840">
                <a:tc>
                  <a:txBody>
                    <a:bodyPr/>
                    <a:lstStyle/>
                    <a:p>
                      <a:r>
                        <a:rPr lang="nl-NL" dirty="0" smtClean="0"/>
                        <a:t>Kun je een voertuig ontwerpen waarmee je op een vreemde planeet een jaar over de oceanen kunt varen zonder dat je nieuwe brandstof nodig hebt of opnieuw hoeft te bevoorraden doordat je je eigen voedsel verbouwd e.d.?</a:t>
                      </a:r>
                    </a:p>
                  </a:txBody>
                  <a:tcPr/>
                </a:tc>
                <a:tc>
                  <a:txBody>
                    <a:bodyPr/>
                    <a:lstStyle/>
                    <a:p>
                      <a:r>
                        <a:rPr lang="nl-NL" dirty="0" smtClean="0"/>
                        <a:t>Stel:</a:t>
                      </a:r>
                      <a:r>
                        <a:rPr lang="nl-NL" baseline="0" dirty="0" smtClean="0"/>
                        <a:t> we ontdekken een nieuwe planeet met heel veel oceanen. We willen ter plaatse ontdekken wat er allemaal te zien is. We gaan een jaar lang over de oceanen varen met een team van 100 mensen. Die moeten ook eten, nieuwe kleren enz. Welke voertuigen zijn er allemaal al uitgevonden? Op wat voor brandstof vliegen ruimtevaartuigen die heel veel het universum in reizen? Laat je daardoor inspireren. Maak een tekening of schaalmodel van je voertuig en verwerk de vragen en antwoorden in een verslag. </a:t>
                      </a:r>
                      <a:endParaRPr lang="nl-NL" dirty="0"/>
                    </a:p>
                  </a:txBody>
                  <a:tcPr/>
                </a:tc>
              </a:tr>
            </a:tbl>
          </a:graphicData>
        </a:graphic>
      </p:graphicFrame>
      <p:pic>
        <p:nvPicPr>
          <p:cNvPr id="10242" name="Picture 2" descr="http://media.desura.com/images/groups/1/3/2103/07_03_14_earthr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717032"/>
            <a:ext cx="238125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468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oelichting met afgeronde rechthoek 2"/>
          <p:cNvSpPr/>
          <p:nvPr/>
        </p:nvSpPr>
        <p:spPr>
          <a:xfrm>
            <a:off x="370272" y="1412776"/>
            <a:ext cx="3889127" cy="1944216"/>
          </a:xfrm>
          <a:prstGeom prst="wedgeRoundRectCallout">
            <a:avLst>
              <a:gd name="adj1" fmla="val 70564"/>
              <a:gd name="adj2" fmla="val -560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42"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46685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Afbeelding 4" descr="DaVinci-logo-lila.jpg">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01888" y="3789363"/>
            <a:ext cx="4175125"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95536" y="1988840"/>
            <a:ext cx="3889127" cy="646331"/>
          </a:xfrm>
          <a:prstGeom prst="rect">
            <a:avLst/>
          </a:prstGeom>
          <a:noFill/>
        </p:spPr>
        <p:txBody>
          <a:bodyPr wrap="square" rtlCol="0">
            <a:spAutoFit/>
          </a:bodyPr>
          <a:lstStyle/>
          <a:p>
            <a:r>
              <a:rPr lang="nl-NL" dirty="0" smtClean="0"/>
              <a:t>Tot ziens!!!</a:t>
            </a:r>
          </a:p>
          <a:p>
            <a:r>
              <a:rPr lang="nl-NL" dirty="0" smtClean="0"/>
              <a:t>Veel plezier met je Themawerkstuk!</a:t>
            </a:r>
            <a:endParaRPr lang="nl-NL" dirty="0"/>
          </a:p>
        </p:txBody>
      </p:sp>
    </p:spTree>
    <p:extLst>
      <p:ext uri="{BB962C8B-B14F-4D97-AF65-F5344CB8AC3E}">
        <p14:creationId xmlns:p14="http://schemas.microsoft.com/office/powerpoint/2010/main" val="657255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134419" y="836712"/>
            <a:ext cx="6912768" cy="523220"/>
          </a:xfrm>
          <a:prstGeom prst="rect">
            <a:avLst/>
          </a:prstGeom>
          <a:noFill/>
        </p:spPr>
        <p:txBody>
          <a:bodyPr wrap="square" rtlCol="0">
            <a:spAutoFit/>
          </a:bodyPr>
          <a:lstStyle/>
          <a:p>
            <a:r>
              <a:rPr lang="nl-NL" sz="2800" b="1" dirty="0" smtClean="0">
                <a:solidFill>
                  <a:srgbClr val="00B050"/>
                </a:solidFill>
                <a:latin typeface="+mj-lt"/>
              </a:rPr>
              <a:t>Ik verwonder me over…</a:t>
            </a:r>
            <a:endParaRPr lang="nl-NL" dirty="0">
              <a:solidFill>
                <a:srgbClr val="00B050"/>
              </a:solidFill>
            </a:endParaRPr>
          </a:p>
        </p:txBody>
      </p:sp>
      <p:sp>
        <p:nvSpPr>
          <p:cNvPr id="9" name="Tekstvak 8"/>
          <p:cNvSpPr txBox="1"/>
          <p:nvPr/>
        </p:nvSpPr>
        <p:spPr>
          <a:xfrm rot="524940">
            <a:off x="3105976" y="1824236"/>
            <a:ext cx="5816518" cy="646331"/>
          </a:xfrm>
          <a:prstGeom prst="rect">
            <a:avLst/>
          </a:prstGeom>
          <a:noFill/>
        </p:spPr>
        <p:txBody>
          <a:bodyPr wrap="square" rtlCol="0">
            <a:spAutoFit/>
          </a:bodyPr>
          <a:lstStyle/>
          <a:p>
            <a:r>
              <a:rPr lang="nl-NL" dirty="0" smtClean="0"/>
              <a:t>Wat zijn er voor bijzondere dieren in de wereld en wat kunnen ze?</a:t>
            </a:r>
            <a:endParaRPr lang="nl-NL" dirty="0"/>
          </a:p>
        </p:txBody>
      </p:sp>
      <p:pic>
        <p:nvPicPr>
          <p:cNvPr id="1026" name="Picture 2" descr="http://svesport.info/kiw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48880"/>
            <a:ext cx="3467100" cy="3562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dierenencyclopedie6.webnode.nl/system_preview_detail_200000001-0f11a1121a-public/vingerd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587004"/>
            <a:ext cx="2962275" cy="1543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ivebuddy.com/members/photos/pic_1_663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321248"/>
            <a:ext cx="2020357" cy="202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41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134419" y="836712"/>
            <a:ext cx="6912768" cy="523220"/>
          </a:xfrm>
          <a:prstGeom prst="rect">
            <a:avLst/>
          </a:prstGeom>
          <a:noFill/>
        </p:spPr>
        <p:txBody>
          <a:bodyPr wrap="square" rtlCol="0">
            <a:spAutoFit/>
          </a:bodyPr>
          <a:lstStyle/>
          <a:p>
            <a:r>
              <a:rPr lang="nl-NL" sz="2800" b="1" dirty="0" smtClean="0">
                <a:solidFill>
                  <a:srgbClr val="FF0000"/>
                </a:solidFill>
                <a:latin typeface="+mj-lt"/>
              </a:rPr>
              <a:t>Ik verwonder me over…</a:t>
            </a:r>
            <a:endParaRPr lang="nl-NL" dirty="0">
              <a:solidFill>
                <a:srgbClr val="FF0000"/>
              </a:solidFill>
            </a:endParaRPr>
          </a:p>
        </p:txBody>
      </p:sp>
      <p:sp>
        <p:nvSpPr>
          <p:cNvPr id="9" name="Tekstvak 8"/>
          <p:cNvSpPr txBox="1"/>
          <p:nvPr/>
        </p:nvSpPr>
        <p:spPr>
          <a:xfrm rot="20716543">
            <a:off x="339014" y="2151713"/>
            <a:ext cx="6275533" cy="369332"/>
          </a:xfrm>
          <a:prstGeom prst="rect">
            <a:avLst/>
          </a:prstGeom>
          <a:noFill/>
        </p:spPr>
        <p:txBody>
          <a:bodyPr wrap="square" rtlCol="0">
            <a:spAutoFit/>
          </a:bodyPr>
          <a:lstStyle/>
          <a:p>
            <a:r>
              <a:rPr lang="nl-NL" dirty="0" smtClean="0"/>
              <a:t>Hoe wisten de ontdekkingsreizigers de weg op het water?</a:t>
            </a:r>
            <a:endParaRPr lang="nl-NL" dirty="0"/>
          </a:p>
        </p:txBody>
      </p:sp>
      <p:pic>
        <p:nvPicPr>
          <p:cNvPr id="2050" name="Picture 2" descr="http://www.webklik.nl/user_files/2013_12/520940/Columb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582906"/>
            <a:ext cx="4444380" cy="333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144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134419" y="836712"/>
            <a:ext cx="6912768" cy="523220"/>
          </a:xfrm>
          <a:prstGeom prst="rect">
            <a:avLst/>
          </a:prstGeom>
          <a:noFill/>
        </p:spPr>
        <p:txBody>
          <a:bodyPr wrap="square" rtlCol="0">
            <a:spAutoFit/>
          </a:bodyPr>
          <a:lstStyle/>
          <a:p>
            <a:r>
              <a:rPr lang="nl-NL" sz="2800" b="1" dirty="0" smtClean="0">
                <a:solidFill>
                  <a:srgbClr val="FF0000"/>
                </a:solidFill>
                <a:latin typeface="+mj-lt"/>
              </a:rPr>
              <a:t>Ik verwonder me over…</a:t>
            </a:r>
            <a:endParaRPr lang="nl-NL" dirty="0">
              <a:solidFill>
                <a:srgbClr val="FF0000"/>
              </a:solidFill>
            </a:endParaRPr>
          </a:p>
        </p:txBody>
      </p:sp>
      <p:sp>
        <p:nvSpPr>
          <p:cNvPr id="9" name="Tekstvak 8"/>
          <p:cNvSpPr txBox="1"/>
          <p:nvPr/>
        </p:nvSpPr>
        <p:spPr>
          <a:xfrm rot="20716543">
            <a:off x="340158" y="2022064"/>
            <a:ext cx="6205890" cy="646331"/>
          </a:xfrm>
          <a:prstGeom prst="rect">
            <a:avLst/>
          </a:prstGeom>
          <a:noFill/>
        </p:spPr>
        <p:txBody>
          <a:bodyPr wrap="square" rtlCol="0">
            <a:spAutoFit/>
          </a:bodyPr>
          <a:lstStyle/>
          <a:p>
            <a:r>
              <a:rPr lang="nl-NL" dirty="0" smtClean="0"/>
              <a:t>Hoe kan het dat zoveel volken dezelfde mythes hebben terwijl ze elkaar nooit gezien hebben? </a:t>
            </a:r>
            <a:endParaRPr lang="nl-NL" dirty="0"/>
          </a:p>
        </p:txBody>
      </p:sp>
      <p:pic>
        <p:nvPicPr>
          <p:cNvPr id="3074" name="Picture 2" descr="http://1.bp.blogspot.com/-vcPgTq2tJyQ/UOkhWeGIvKI/AAAAAAAAAIg/DyvYnVNqgBU/s1600/Traumador+Tane+Maori+God+Legend+Myth+New+Zealand+atua+tapu+magic+forest+god+a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70892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124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2780928"/>
            <a:ext cx="8424936" cy="830997"/>
          </a:xfrm>
          <a:prstGeom prst="rect">
            <a:avLst/>
          </a:prstGeom>
          <a:noFill/>
        </p:spPr>
        <p:txBody>
          <a:bodyPr wrap="square" rtlCol="0">
            <a:spAutoFit/>
          </a:bodyPr>
          <a:lstStyle/>
          <a:p>
            <a:pPr algn="ctr"/>
            <a:r>
              <a:rPr lang="nl-NL" sz="4800" b="1" dirty="0" smtClean="0">
                <a:solidFill>
                  <a:schemeClr val="accent6">
                    <a:lumMod val="75000"/>
                  </a:schemeClr>
                </a:solidFill>
                <a:latin typeface="+mj-lt"/>
              </a:rPr>
              <a:t>Waar verwonder jij je over?</a:t>
            </a:r>
            <a:endParaRPr lang="nl-NL" sz="3600" dirty="0">
              <a:solidFill>
                <a:schemeClr val="accent6">
                  <a:lumMod val="75000"/>
                </a:schemeClr>
              </a:solidFill>
            </a:endParaRPr>
          </a:p>
        </p:txBody>
      </p:sp>
    </p:spTree>
    <p:extLst>
      <p:ext uri="{BB962C8B-B14F-4D97-AF65-F5344CB8AC3E}">
        <p14:creationId xmlns:p14="http://schemas.microsoft.com/office/powerpoint/2010/main" val="416632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nl-NL" altLang="nl-NL" smtClean="0"/>
              <a:t>Schema Maori’s</a:t>
            </a:r>
          </a:p>
        </p:txBody>
      </p:sp>
      <p:sp>
        <p:nvSpPr>
          <p:cNvPr id="3" name="Tijdelijke aanduiding voor inhoud 2"/>
          <p:cNvSpPr>
            <a:spLocks noGrp="1"/>
          </p:cNvSpPr>
          <p:nvPr>
            <p:ph idx="1"/>
          </p:nvPr>
        </p:nvSpPr>
        <p:spPr>
          <a:xfrm>
            <a:off x="323850" y="1628775"/>
            <a:ext cx="4259263" cy="4525963"/>
          </a:xfrm>
        </p:spPr>
        <p:txBody>
          <a:bodyPr/>
          <a:lstStyle/>
          <a:p>
            <a:pPr marL="514350" indent="-514350" eaLnBrk="1" hangingPunct="1">
              <a:buFont typeface="Calibri" panose="020F0502020204030204" pitchFamily="34" charset="0"/>
              <a:buAutoNum type="arabicPeriod"/>
            </a:pPr>
            <a:r>
              <a:rPr lang="nl-NL" altLang="nl-NL" smtClean="0"/>
              <a:t>Het ontstaan van alles</a:t>
            </a:r>
          </a:p>
          <a:p>
            <a:pPr marL="514350" indent="-514350" eaLnBrk="1" hangingPunct="1">
              <a:buFont typeface="Calibri" panose="020F0502020204030204" pitchFamily="34" charset="0"/>
              <a:buAutoNum type="arabicPeriod"/>
            </a:pPr>
            <a:r>
              <a:rPr lang="nl-NL" altLang="nl-NL" smtClean="0"/>
              <a:t>Geologie</a:t>
            </a:r>
          </a:p>
          <a:p>
            <a:pPr marL="514350" indent="-514350" eaLnBrk="1" hangingPunct="1">
              <a:buFont typeface="Calibri" panose="020F0502020204030204" pitchFamily="34" charset="0"/>
              <a:buAutoNum type="arabicPeriod"/>
            </a:pPr>
            <a:r>
              <a:rPr lang="nl-NL" altLang="nl-NL" smtClean="0"/>
              <a:t>Het volk Maori</a:t>
            </a:r>
          </a:p>
          <a:p>
            <a:pPr marL="514350" indent="-514350" eaLnBrk="1" hangingPunct="1">
              <a:buFont typeface="Calibri" panose="020F0502020204030204" pitchFamily="34" charset="0"/>
              <a:buAutoNum type="arabicPeriod"/>
            </a:pPr>
            <a:r>
              <a:rPr lang="nl-NL" altLang="nl-NL" smtClean="0"/>
              <a:t>Darwin en de kiwivogel</a:t>
            </a:r>
          </a:p>
          <a:p>
            <a:pPr marL="514350" indent="-514350" eaLnBrk="1" hangingPunct="1">
              <a:buFont typeface="Calibri" panose="020F0502020204030204" pitchFamily="34" charset="0"/>
              <a:buAutoNum type="arabicPeriod"/>
            </a:pPr>
            <a:r>
              <a:rPr lang="nl-NL" altLang="nl-NL" smtClean="0"/>
              <a:t>Evolutie van de planten</a:t>
            </a:r>
          </a:p>
        </p:txBody>
      </p:sp>
      <p:sp>
        <p:nvSpPr>
          <p:cNvPr id="11268" name="Tijdelijke aanduiding voor inhoud 2"/>
          <p:cNvSpPr txBox="1">
            <a:spLocks/>
          </p:cNvSpPr>
          <p:nvPr/>
        </p:nvSpPr>
        <p:spPr bwMode="auto">
          <a:xfrm>
            <a:off x="4643438" y="1639888"/>
            <a:ext cx="42592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Calibri" panose="020F0502020204030204" pitchFamily="34" charset="0"/>
              <a:buAutoNum type="arabicPeriod" startAt="6"/>
            </a:pPr>
            <a:r>
              <a:rPr lang="nl-NL" altLang="nl-NL"/>
              <a:t>De andere kant van de wereld</a:t>
            </a:r>
          </a:p>
          <a:p>
            <a:pPr eaLnBrk="1" hangingPunct="1">
              <a:buFont typeface="Calibri" panose="020F0502020204030204" pitchFamily="34" charset="0"/>
              <a:buAutoNum type="arabicPeriod" startAt="6"/>
            </a:pPr>
            <a:r>
              <a:rPr lang="nl-NL" altLang="nl-NL"/>
              <a:t>Het dagelijks leven in Nieuw-Zeeland en Australië</a:t>
            </a:r>
          </a:p>
          <a:p>
            <a:pPr eaLnBrk="1" hangingPunct="1">
              <a:buFont typeface="Calibri" panose="020F0502020204030204" pitchFamily="34" charset="0"/>
              <a:buAutoNum type="arabicPeriod" startAt="6"/>
            </a:pPr>
            <a:r>
              <a:rPr lang="nl-NL" altLang="nl-NL"/>
              <a:t>Presentatie en overhoring</a:t>
            </a:r>
          </a:p>
        </p:txBody>
      </p:sp>
      <p:sp>
        <p:nvSpPr>
          <p:cNvPr id="11269" name="Tekstvak 6">
            <a:hlinkClick r:id="rId2"/>
          </p:cNvPr>
          <p:cNvSpPr txBox="1">
            <a:spLocks noChangeArrowheads="1"/>
          </p:cNvSpPr>
          <p:nvPr/>
        </p:nvSpPr>
        <p:spPr bwMode="auto">
          <a:xfrm>
            <a:off x="179388" y="6373813"/>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a:t>M1.2</a:t>
            </a:r>
          </a:p>
        </p:txBody>
      </p:sp>
    </p:spTree>
    <p:extLst>
      <p:ext uri="{BB962C8B-B14F-4D97-AF65-F5344CB8AC3E}">
        <p14:creationId xmlns:p14="http://schemas.microsoft.com/office/powerpoint/2010/main" val="1913906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59632" y="980728"/>
            <a:ext cx="6912768" cy="3016210"/>
          </a:xfrm>
          <a:prstGeom prst="rect">
            <a:avLst/>
          </a:prstGeom>
          <a:noFill/>
        </p:spPr>
        <p:txBody>
          <a:bodyPr wrap="square" rtlCol="0">
            <a:spAutoFit/>
          </a:bodyPr>
          <a:lstStyle/>
          <a:p>
            <a:r>
              <a:rPr lang="nl-NL" sz="2800" b="1" dirty="0" smtClean="0">
                <a:solidFill>
                  <a:srgbClr val="00B050"/>
                </a:solidFill>
                <a:latin typeface="+mj-lt"/>
              </a:rPr>
              <a:t>Voorbeeldvragen voor het Themawerkstuk</a:t>
            </a:r>
          </a:p>
          <a:p>
            <a:endParaRPr lang="nl-NL" dirty="0"/>
          </a:p>
          <a:p>
            <a:r>
              <a:rPr lang="nl-NL" dirty="0" smtClean="0"/>
              <a:t>In Nieuw Zeeland leeft de kiwivogel die niet kan vliegen, in Madagaskar het vingerdier die met zijn lange middelvinger insecten uit bomen kan peuteren… Zijn er dieren op aarde die je nog niet kent? Kun je weten wat je niet weet? Kies één zintuig, bijvoorbeeld ‘zien’ en onderzoek welke verschillende manieren van kijken er zijn in het dierenrijk. Ontwerp dan een nieuw oog op basis van je onderzoek voor een robot die de ruimte in gaat op zoek naar leven…</a:t>
            </a:r>
            <a:endParaRPr lang="nl-NL" dirty="0"/>
          </a:p>
        </p:txBody>
      </p:sp>
      <p:pic>
        <p:nvPicPr>
          <p:cNvPr id="4098" name="Picture 2" descr="http://media.ebaumsworld.com/2007/08/robot-fish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831" y="3996938"/>
            <a:ext cx="3656046" cy="222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919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59632" y="980728"/>
            <a:ext cx="6912768" cy="2462213"/>
          </a:xfrm>
          <a:prstGeom prst="rect">
            <a:avLst/>
          </a:prstGeom>
          <a:noFill/>
        </p:spPr>
        <p:txBody>
          <a:bodyPr wrap="square" rtlCol="0">
            <a:spAutoFit/>
          </a:bodyPr>
          <a:lstStyle/>
          <a:p>
            <a:r>
              <a:rPr lang="nl-NL" sz="2800" b="1" dirty="0" smtClean="0">
                <a:solidFill>
                  <a:srgbClr val="00B050"/>
                </a:solidFill>
                <a:latin typeface="+mj-lt"/>
              </a:rPr>
              <a:t>Voorbeeldvragen voor het Themawerkstuk</a:t>
            </a:r>
          </a:p>
          <a:p>
            <a:endParaRPr lang="nl-NL" dirty="0"/>
          </a:p>
          <a:p>
            <a:r>
              <a:rPr lang="nl-NL" dirty="0" smtClean="0"/>
              <a:t>Stel: je gaat naar Oceanië op vakantie! Maak een strip van je reis! Teken wat je in je koffer doet, je reis en je excursies… Maak er ook een mooie reisbrochure bij (dat kan een internetsite of pdf zijn)… </a:t>
            </a:r>
          </a:p>
          <a:p>
            <a:endParaRPr lang="nl-NL" dirty="0" smtClean="0"/>
          </a:p>
          <a:p>
            <a:pPr marL="285750" indent="-285750">
              <a:buFontTx/>
              <a:buChar char="-"/>
            </a:pPr>
            <a:endParaRPr lang="nl-NL" dirty="0"/>
          </a:p>
        </p:txBody>
      </p:sp>
      <p:pic>
        <p:nvPicPr>
          <p:cNvPr id="6146" name="Picture 2" descr="http://www.travelstall.com/images/country/new%20zealan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140968"/>
            <a:ext cx="3279365" cy="21467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travellers-autobarn.com.au/blog/wp-content/uploads/2013/07/sun-A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447941"/>
            <a:ext cx="4413306" cy="268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16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83568" y="980728"/>
            <a:ext cx="8030186" cy="523220"/>
          </a:xfrm>
          <a:prstGeom prst="rect">
            <a:avLst/>
          </a:prstGeom>
          <a:noFill/>
        </p:spPr>
        <p:txBody>
          <a:bodyPr wrap="square" rtlCol="0">
            <a:spAutoFit/>
          </a:bodyPr>
          <a:lstStyle/>
          <a:p>
            <a:r>
              <a:rPr lang="nl-NL" sz="2800" b="1" dirty="0" smtClean="0">
                <a:solidFill>
                  <a:srgbClr val="00B050"/>
                </a:solidFill>
                <a:latin typeface="+mj-lt"/>
              </a:rPr>
              <a:t>Voorbeeldvragen voor het Themawerkstuk</a:t>
            </a:r>
          </a:p>
        </p:txBody>
      </p:sp>
      <p:sp>
        <p:nvSpPr>
          <p:cNvPr id="6" name="Tekstvak 5"/>
          <p:cNvSpPr txBox="1"/>
          <p:nvPr/>
        </p:nvSpPr>
        <p:spPr>
          <a:xfrm>
            <a:off x="683568" y="1700808"/>
            <a:ext cx="8280920" cy="2308324"/>
          </a:xfrm>
          <a:prstGeom prst="rect">
            <a:avLst/>
          </a:prstGeom>
          <a:noFill/>
        </p:spPr>
        <p:txBody>
          <a:bodyPr wrap="square" rtlCol="0">
            <a:spAutoFit/>
          </a:bodyPr>
          <a:lstStyle/>
          <a:p>
            <a:r>
              <a:rPr lang="nl-NL" dirty="0" smtClean="0"/>
              <a:t>Wat is een mythe en wat is het verschil met een sprookje? Welke vragen beantwoorden mythes? Zoek uit elk werelddeel een mythe op over bijvoorbeeld het ontstaan van de mens. Bedenk goede punten waarop je ze gaat vergelijken. Kijk dan welke overeenkomsten en verschillen er zijn. Bedenk vervolgens je eigen mythe en maak daar bijvoorbeeld een boekje, toneelstuk of stripverhaal van… </a:t>
            </a:r>
          </a:p>
          <a:p>
            <a:pPr marL="285750" indent="-285750">
              <a:buFontTx/>
              <a:buChar char="-"/>
            </a:pPr>
            <a:endParaRPr lang="nl-NL" dirty="0" smtClean="0"/>
          </a:p>
          <a:p>
            <a:pPr marL="285750" indent="-285750">
              <a:buFontTx/>
              <a:buChar char="-"/>
            </a:pPr>
            <a:endParaRPr lang="nl-NL" dirty="0"/>
          </a:p>
        </p:txBody>
      </p:sp>
      <p:sp>
        <p:nvSpPr>
          <p:cNvPr id="3" name="AutoShape 4" descr="data:image/jpeg;base64,/9j/4AAQSkZJRgABAQAAAQABAAD/2wCEAAkGBxQTEhQUEhQWFhQVGBcVFxQXFxQVFBYXGBQXFxUXFBUYHCggGBwlHBUXITEhJSkrLi4uGB8zODMsNygtLisBCgoKDg0OGhAQGjckICQsLCwsLCwsLCwvLDQsLCwsLCwsLCwsLCwvLCwsLCwsLCwsLCwsLCwsLCwsLCwsLCwsLP/AABEIAL4BCgMBIgACEQEDEQH/xAAcAAABBQEBAQAAAAAAAAAAAAACAQMEBQYABwj/xAA8EAABAwIDBQUGBAUEAwAAAAABAAIRAyEEBTESQVFhcQYigZGhEzKx0eHwQlLB8RQVI2KCB3KSokNTc//EABoBAAIDAQEAAAAAAAAAAAAAAAMEAAEFAgb/xAAuEQACAgEEAQIEBgIDAAAAAAAAAQIDEQQSITFBE1EFIjJhI4GRobHB0fAUQnH/2gAMAwEAAhEDEQA/AMPn2QVsK/Zqtt+F4ux3Q/pqqqF9EY7B06zCyo0OadWnTryPNeWdq+wr6E1KE1KWsavpjmB7w5+fFXpPiMbPls4f8mlOrHKMWGpYRFqSFrAQIShGAlDVCCJSuhLsqyA7K6EUJWqEEC4BHC4BQgkLoUrC4N9R2yxpceAHx4K4b2UrRLtlukNu50mdQBaNkzwXE7YwWZMrKzgz4CL2avXdk8QNGg9DB/7AcE6zsniPyif9w9SSEP8A5VOM7jva0Z/YSgLQv7JVxuabxG1B9VDr5JXZ71J3gJ+C6jqapdSJtZVALiE9UpkG4I6iEKOmnymTAyWoSU84Jt7VCsDZK5EGpYUIDCSEZCEhWUCQhLUZCXcqINLilK4hUQBLC5rUqhBshJCdIQKYIfSRpg33oCw9UrXJwFeHwO5aMF2t7CtrTUwwDKurmaNf0/K70PqvMK+GdTcWPaWuaYLSIIPML6MLBvVD2i7MUcUP6ghwHdqNs8cp3jkfRamk+Iyr+WzlA5VqXK7PDEpKv+0HZavhZLhtU/8A2N93/IatPW3MqiLVv12Rsjui8oXcWuwQjCGETHIhWA2tSGmllWWS5Q/EvhlgNXHQfMqNokpKKyyBRoucQ1oLidABJWmwPZTZaH4kkbRhtJvvONrF27X6rV5ZldLDd2m0OqGASdf8ju/2j0ViMEHzt3dbacdwM91se6Ph1ulNVc4VtrvwKwvdtm1LjyVOCy4ta3Y/pgx3GAbRE96XHUwNbKxfgalx7UxNh3XG5BMnZ3n4p+tjdk7DJqP/ABa9zSTbS0GB6ypOHyrbhxIO+5LpMACIsOgWW7rbVj+P8jCqrreWRqWWugy825MvwvEjfdPfy5kXLuHvbO/lClYbJWCQXOtwJaDx05z5Jz+StjUnXWSd/EzvK5VM0s4O3bBvGSuGW0d7RwvLj4FF/A0jAAB+W7r1U5mVs37PPj6oK2U09Yvy5dNFwmmsneSvxOS06g2XNkHjfdYifis3mvYdutF2yfymSPPUfVa72Tm+64/5XEG5E7z9E417gLidbi6LVY4P5GU2/J5JjcgxFPWmSOLe8PCLqrfTIMEEHgbHyXtVSo02sd+twN9tVCxmX0qg7zGuHMAnwO5Pw1sv+yLSTPHyEK13aHsrsS6lprF/RZNzYsU1TqYW9d+xHFrkFpSSlK4BMHGBSEDgucUMqEwJC6EqUKEwCGrglK4KEwJCCE5KFQo98pYnmpNLELPUcSFJZiF4Pca7qTL9tQIrKnZiVJp4lXuAupomvYHWI1WN7Rf6fUqkvof0n6wB/TPVv4f8fJar26fo4oaFGpvnU8weAUoPyeD5xkdbDOiqwgHR4uw9HC3hryVeAvoitQBBkAtOrSAQeo0WN7YdlsKKXtGUgypt029w7LSHVGtJLNIgnQBbml+J+o1CUefsL2pQjuyefZPkz6zhAOxMTe8CYHzXomW4YU2ilRER7zxuO8NO83N03Sa1sYekNkNA9o+Oh2G873KnjGU6FMAa+6PNaE5pGPZOVrJNLDsptvv158/NR2h9Vx9nIbvJNzxLeHVDh6L6pmrZtzs7zwk+avadQAQIGsW3DgkZ7b5JPpBq26U2u2RcNhWU9dfI23njwUptaO7TBc43DRu8dAJ381R5nmOyQ1vvOIaBzJj4q5wmKbSaGtu4+87eTxTUYbVtiBb3PdIkjLMQbmoxnJoLo4CZEKuzCjiqI2mRVaNdj3gP9nylTqWaGe8bH0TmIxGydoG28blNsl2XlMy2C7SkzOsnx6q5wucsdE2keA8dAomeZPSxEuY4U6xvtD3XH+8D469dFiqWJfRcaVUbL2m4J8JB3iN6pUpral+pbsa+Zv8AI9KMG4I8OO5C2lYi+ulvS6x+AzWBqf2/ZaGnmDTzPh9zqkrdM6luwN06qNj2kqrhwdW9Ou6FAr4F49w+Bv67laHENMQdNRruGvlyXF3TTfqgrnlDKbRlcdXfTaNpndvJ1AO7TQdR8Vie0GEEiowWNjwnl4mPBen48ktIBG0dI46C/wCqwOashxa2DTM20M8I3EHha6nzp7odoKmuG3j3MoQhCtMfhLbQ1+P1VYtnT3q6Gen5XsDksddCOam06UBCYKBARbKVq4iVCAkJYQlE0KEEKFE4INhQo9AwuPPFWeHxqyTasKVRxRC8PKs3DY06/NSmV1lsLj1YUsbZCawTBfNrpwVVUU8TKfFdRHDSSLjDY06KJ2lcPZAG5Lmujm0y0f8AIDwlUWPzDEU6rfYsNRjwB3YlrpvtcBpfTXlKOxFSpWO2Rs0xBj3S/VwB3gWE8QV6PQ0QhWpeWeb1t0pWOPhDmGomiwkySe8Zi51J639V2FwLnkVHxBkhoERvFuOl1MfQdU2Y90yZ5CAD018k7WxLWWmA1oB8TfpoPVF1NijDLAaeDlPCJeIxLWNEmCRpx6eqhY/Ngwevn9hZ/tHnLBSJcTAg216+vqsxhzi8UIpNLWn8TviOO7VJae/Em5LjA/bpW4rD5Hc57Q7JD5uCHAc2n6LS5fnYe0OBkOAIKrsN/pkHt26z3PMSbx5BVNXL34NxY0nYJBa0nfvDSdDofkn46uK7Qo9JJ8Jm4GPlTqWOPs3B9gWmD4FYLD5yAZJIj8J953hN9FOxGcB8gydDAuG8Ji1rW6KLWbl9OP8A05elcHy8mkoViHXd8lE7QYD+JZtNH9VklhtLh+Rx4Hcdx5EqtyvFe8HayTGsDmeJjf8ART3VyCLnUaRfgPp0R4tWYeQTbrbWDN4DM9ppaAdq9jbrPCFb5dXMEkgnfrboFX9qcGaLv4qmLPgVgNzrQ/obT4HeVGw+NttNMgnvAbiZ+fqg62LlXntHekkozaS5fRscDj77R0NpOnLxP3vVg/Ey3XlMnXUTB4rOUo2dpzmi08uZHhvQVMUWDXXrfTW1t6QaxHMef6H4T3PDLjEZgSDN55yZMjeOiy+c1WuDi0kG8jmLC2k39FLqVRBd5CTwBm/U+Sp21S5xsCN/WCNEPY542sZg0ouT8EXB4kEbJJtYTw3DTr5KNj8OAbJyq3+ptad4ctwb4fspLLmDwF733g+oVb5aa7cnkHXZ6qxjCKVxQuVjjMHHebpvHD6KvcF6Gm6Nsd0SSi08MApVxXIpQJRNXEJWBQghCROodlQhepNFAo40HWylsrBeStosreJLBrQmpdMfp1o1U+hiJCrolIx5aUBxyEyXVPGQbqfSxk3PVZ91cOEhccSSxzQYJEA8DuKLp6VKXItqbdsXg2uHxQYwmb8f08FV5e/29XYFqbe84j4Tzv6rC1M0xIbslpMWkXCLI+0D6BcKp2ZO148yvRbcLCPLSnl5fZ6dnOcCmCGCDGyBwEWH3xWRxmZW2p+vFUea9qGmSL8Pv73Kk9vWxBhogcdFi6ndbP2ijb0lUa4JvtlrQqfxeIay+w0y7nwEcPkF7BkVJrWgNAHAffReS5MG0CG3a8G8xefithl2dSQL8v2QLGl14CNSPSm0tAOqhZn2cpYhpDxryuOh1Cj5Zj7Cel7K8o1RE77IsZ7o5S4QtJNP7njfbDsVXw5NQf1KLRZ4B9o0X99saf3C3EBZzJ8Q0gixJgzZw0jfYfVfR7XyOvD5rzHtl2BYXur4RoDhLnUB7j+LmDRr+Wh6rQk00pITi3lpmJr5sGEGQdTIAgERxuIkaxZW1HMC/Ze90E2Y3vHZtG0+YM3MWNpPCMhj8XLmggF27XZpm973nWxtyRsxcb5M+9a5OpA3ItL25fgHf82Euzd/xTXBwOmxcG4MlouDyPqvPc0FTC1NhklrrsJv7w0dzErS4LHBovq6CdLaj4QPAIswwoxDY0dIg6xDTbwt1TMJxnDcuhZqVc9r7KjAvrPLPaPAZMlh3xe/xWjqZhttIjQCLgnlfwWNw2OfSf7Oq0mNCBMzvH3yVvhMSyYkgkS0H4BZdkFSnNc/2ayk75JJYf8AvJMrPjuyTa48pBA5p1oAgjgP0kR9OCrnYgEug6gcP21HxT1NhcBF+HDjqlpP1GnFYaGK4yri4TfDySngEmN5BE/r8uaCvTLHydDu+vwUnDONpboD1BnQmLGfQIsWNpwHAfL3fFOOuNsMvhicbZUzwuSLScZIIVdj8JF26bxw+isQbkTMfZR1Akqrpaa14efc1q0rYcrBnAEsKbjMLF26fBRIXpKbo2x3RFZwcXhgrgUkLiEU4CQIoSQoQaanmPI0TTUYCpxUlho6XHJNo4wjVTqNUOCpgia4i4Wff8NrnzDh/sHhqJR75Le7eijYmrsnkUuHxc2dbnuUPOTEJSnTyrliSAay5OLZNbWsq+hhPaPLyJiT47vvkupvJbA1NvFTsNSh2yJsAPTVH11zqgox7Zk6ClXWOcukV2Dyr2jztWE248/gt3kOBp0iIaD9bG33ooGGy6YtGl/vqtflOHbHugm2uhMbuqwbbm5ZfR6OFeK0VWd5BQrAw/YqRoQI4gDQhYjG1a+FcQ5u2Bq5pExukfrC9RzNrizugWk+6SDrOlz98V5n2pxrhapTLdd3dHDvNEcuKNSk7FGS4F7d3ptx7PQOyebNq02OBsRoeMXnmPRan+YWGnXw5LxTsVmvddTBgtcSB/a6+/nK11HNYIm+6DYHjKJqJqFnpRWE/PsLUxco+o+zfYTG7gZAN9YBjUuStr9897UakW8L2++SzWEzMkBotf3R4hWNJ0xtajQWgdeJ8/1T1cF6SSErJ/iPJ55/qlkDWVDjaQs5wbVG4Exs1B10PMg8Vg2On5fovfsQaNRjqFYtcKkgg6XERx8eQXh/ajIXYGuaTiXMd3qb495p47toaHw4pqj2YG1Z5QzQxBB18T9VdZdjgNTbhpofv1WXa9O0axB1TbSccCzhzk2WKwVPEsIJhwu06Re8HkPgVQ1cTVoQ2qHAXh4912mjum5Hl2Zlpmettbz99VdjMGVGltQA7ribaHXfuWRZppwTwuPY169VW2l5KXDZmC4Tp9NNIV7Qri3Dfy13qhzDLqczRdsOt3dWXj6qNSxFRhgieBBBB5/Toh1VRkt3sF1FzTUV5NYzEaRx3T9+CFxNzMEaj53vwVDRzSbbxM8un7qW3GwDfUfPXoPiutRZ9KT5QDTUNuU5dMnMfqeJj4I9tVdLGT+iliqs+U92cmtp47eEP1RKq69ODyU4PSOANtxTGk1MqJZ8eUGtrUkVTgkIT2IZBhMr00JxnFSj0zOaw8MUBddE26KF2VgiBOgJoJwKkWLCULkhKsgoKDHklg5FOtQ4gS13T6rmSygV8VKtomZJRsXn8It10+at8iwwJLnRHT0HJRsvYG4ad5EqzyZwYz9OOvksD4pnKf5AfhCXMfzNDhcK0ieGkG/UBWFCREXPCQJ4fvuUHB1wYBM+O7cFLZVAMX6G8+AWOkucm3LL4Oxb8Q+WhzANAQC6Dxi08YWT7QZDXLXE1WuJ3bBaJ4TtffitnTxQ0ETvJAsNT0Gv3qD6AqEl2hmACYt/dbn9wusSgk1z/QLOc8Hz/ha7sPWDogtMFvEaED74L0DA4sODXAyCPO30V12l7F0ns2tm4kCHGfjBWHweGqYV0Ok0yZ/uYfAJqyULl1z7C8ISh10bnBVtnpw06z8+St8qc7EVNhhIYPefv5ho4qjymuHsjlaPA+Kuez1Y0S5gIkGdCDB7wt5o+inKP4cuvAprYKS3rs3rMspNpbAYL62ueJJ3nmsN287MHEUHUhd7O/QeeI1pk8xI8jeFr8Djdr3jdPYxocPEEHhvlaiWDM3cnylTcQSHCCLEGxBGoPNSmhXPbzLT/M67KDC8uIfsMaXEOc0F1midST4oqHZDH7G0cLViJ0btf8J2p5QjQn7nU1xlFOaRGi0XZzszi8VBY3Zpae1dIb/gNX+FtbhbXsd2AhramNhxsRQ1a3/6H8R/tFuu7fmsxgiwAEADQdPkg2yzwiQWHlmLy3/TzCsg1i6qde84sbO/usOnIk6q0zHLMup9wYaiTpam2T4xKhZ7n3sydkyd3BZWpncEknaeSb/iJ4NWPe5QW33Zr6ev1PxCr7b5NSoVGPoS1lTa7hM7LhqA6TYgzBNoKznt7LXVux+Mxn9Vz2N/JTdtQBqBMa6XhZLNcrq4Z+xWbsuNwdWuGkgrrtdjVe3oLD14iVbMrWWdYbq1pOshWQWStPmDaLGnUlSGlQKZUxjkNoe7CxFOR6qEGqfKZrM4ffNaGg1fpy2S6f7ALqt3K7GAEkIglXoRIrdpONcmijaqKDJRNQogVZYQRRIjigKIKFYyTMLi/wCmGHcC3yVnlPeAJ+96zlUxI/NcH+4fT4Kbl2Z2APIHw/Yeax/iFeYiGjfp3uDNdTxGxoeB+Y+in4fFC0XB1M+c2n91kRj503+KYbmLqehN/wBQL9ViKG3wbKt3Jpm3a6JO1qIIm06xp8OKlYHGwNnUi+7fwO5YOn2iP4vTSOinYfONxPjvPgPBU4NvAVt7TeittCHW17u8brquzHIA+YA8tRfW33ZM4PFgBpJ1AvpNt/DVW1PNGjTQ8U7TpE1ysGVfq0pfKYKtl1XBuDtkupHr3enFX+XVmVWipTMuAgtH4m6+YO7mVov4qk8Q4CPBVeJyLCl20JYTqWOLZ6xqno0Jc+RKepz9idhse1okuDQOJv8A8RJnwTOL7VF59lhmF7zYu+f5R1ufRVtXJ8KPedUdyLzHipmGzOlRbs0WtaOW9MqDE3ZFFzk2XCk2XwXuu9w3nnvU2tjWtNj4LMVO0AOsKrxmcTvUkmiRlk0mOzqNNFmczzkmbqkxmbknVUuNzKxM9BvPKOK4xjkI3nhBZpmZ2vzOMgDwhaLsfkf/AJa0FxuBuHQeSquzuSFzhVrC5uBuaFtsTUFKlY7llat7rMZwbWlUq9Ml22PVMzc93s6dmt1P3v3rK9vnMdQJJ77HNc2Y3kNIBgbjpyTpzUMpiPeNz11usFnOZmtUF+6D5mNVcaYxf3JC2WG2Q8Oz4yrikyAouCpypxKHY+RutLjAbFIYVHDk61yExpEjaRa/fomWvC7alcli1WbwmJ5KUHceabNIcFpab4hKqO2Sz7C9lG55RUyjYgRsC3xIchKAuRBWWIlARQuBUIM4qmS22ouFXFxB2h4q6CgVKEOIGmsckvqK90cCGsi65K1EjBV2iTN/opDqrXG6rG0C08t6lNPDes3ZFLbID6s5PdBhVqIJka+X7FPU23BN/T0USrWc37t9woFTNajTFvL9UGNcd/2GZ22uvKfPk1YzE6z8YTozYjeslh87/O2OYuPJS2Y5jtHDpv8AJPQSMqzevBo/56RokdnjjvVDKDbKZSSE25PyaA5udCoj8cbwVTlxJ1SVMWxoub+vkusor05P7loMa5JWxlpJVEMTVfamzxKm4Ps9VqmahPTd5IT56GYRcfqYxiMy2jFMEnkrXs9kL3P9pW1Fw3WJ5K9yns8ynFh13q6a5tPghyDp56HmM2Be1vuFn+0Wa2gmw9Uec5sCNYjwWOxNY1nwNAVj3waseeja0tm+CS7Q8Krq7rkBg/7KZmOQ0zT26fdcNI0cN8j9U7gsO1gkiwT9bMWuBbs7XPh4/omKa5Y3vheAGo1MMqmHLzzgpsNRhSSE5TppCEnN5ZrVLCGdEpeie1NuauA2RdoynGk3TcJ5ioiYoF/v4JCEodohIH2VCyAEQKEJV69GaONKcATLU80qy0OQhLUYK5WQ4Ia1htcPgUbUQCprKOLa1ZBxfka2p3JAzSN3p0S/w5ae7ccN/mj9qNDY8Cs/UUblnyjHqdmlnia4YpZI015XUarl7ToJ+KmMepGHcJ1Sm1tfNww2/ZJuKzFlC/JeHkmX5C8/hWwFNh0j74qTTYNPRXGTRzKKfKeDCfyKv+HajkSlp5PiPzOXoQAH3HojptadUWM0wU1Nd/wYahkFY+89XOA7MMbc3PErSnYAk7kNTGMBj1RdyAyjJrsYo4BjNw8gn9toCrsVjxNvviq2pjSURZYCTUS9q5gAqXMczJsoGIxW8mwVbWxDqlm6fm+QXTgioTm+ugsZii8wNfgE7RaKcGJtpvQYeiGqTSpSQdwU9JMLB2TkowCdTe7ZLoAkd3kpzWACALcE0nGlGVUcYaNvSab0Y89s5w4JpjgdPJPqPiqM95vvD1+qz9XoItbq1h+xowsxwznBNlqSnXlFKxMYD5Gz8FxdCJC5qhYrXTuQ3SAQuB+7qFpkQJZQBKvWmcOMKeYmGlPNK6RY8FxQByWVZYbUbSgaE4GqEDCGpSDtfPeihcCo+TmUVJYkskZ9Jw90zyKbGKI3fPyU1N1qIdr570jq9L6kcR7BU6eFU9y69iOzMBzB03/opVPGT+IHzCg1cDF9R5nyUF9E8By4rG9Gyt4eUE1CrXfk0rcWdPJA7FvabHh8lnRtt915nrZGcZVA49QD+iJXOcXzyJyrrsX1YL84p/6c/IcSmvaui8248FTU8ZW/K31+akBtR1iYH9o9JTkbMrlCFlOHhPJMq1wB3ju01Oh3KFVxrjZjfE/JSaeFHMn7unm0BpCKrUB9GXsVDcM5x7xn4eAU5lEAQFKNO/JG1qahEJXorrXzwhmnQ/NpwT5CWEpRksGxRp4UrEQETShSqxgcXBIETVZCFjaWydoaE35H6oGPU6tS2mkHeFT0X7jqLFYXxHTqM98emHrl4JhKSfNc0rgswMIU3finYXQoWVzSjTQRtK9aIIcanQmmp1qtFhrgUgK6V0QeaU4CmGlOhQg60rk2HJQ5Qg4uSApVCBpupRa7XXiLH6pS5LK5lFS4ZGk+yOcJz8/mkGE6ev3+6komFLy0dUvAL0YexG9g4aR8bIqTCN/7KQUy4LhaGpe/6l+nEMM5pxoA0QBECmK6YQ+lHShFdIFyQFFCEoh0EEJKSUhUIKUqSVyhAmuRNKbRMChB4FU+Z09mptbnfFWoUfMqW1TP9tx4fZS+rr9Spr25OovDIuHepCrsK5WFJ1l5loaicAlj7si2Ul1yd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2" name="Picture 4" descr="http://listcrux.com/wp-content/uploads/2014/01/mao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429000"/>
            <a:ext cx="3197203" cy="276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90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TotalTime>
  <Words>1000</Words>
  <Application>Microsoft Office PowerPoint</Application>
  <PresentationFormat>Diavoorstelling (4:3)</PresentationFormat>
  <Paragraphs>88</Paragraphs>
  <Slides>18</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Times New Roman</vt:lpstr>
      <vt:lpstr>Wingdings</vt:lpstr>
      <vt:lpstr>1_Office-thema</vt:lpstr>
      <vt:lpstr>Inspiratie voor het Themawerkstuk</vt:lpstr>
      <vt:lpstr>PowerPoint-presentatie</vt:lpstr>
      <vt:lpstr>PowerPoint-presentatie</vt:lpstr>
      <vt:lpstr>PowerPoint-presentatie</vt:lpstr>
      <vt:lpstr>PowerPoint-presentatie</vt:lpstr>
      <vt:lpstr>Schema Maori’s</vt:lpstr>
      <vt:lpstr>PowerPoint-presentatie</vt:lpstr>
      <vt:lpstr>PowerPoint-presentatie</vt:lpstr>
      <vt:lpstr>PowerPoint-presentatie</vt:lpstr>
      <vt:lpstr>Stappenplan Themawerkstuk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Egyptenaren</dc:title>
  <dc:creator>Liesbet;Jessica</dc:creator>
  <cp:lastModifiedBy>Liesbet van Oosten</cp:lastModifiedBy>
  <cp:revision>341</cp:revision>
  <dcterms:created xsi:type="dcterms:W3CDTF">2010-08-27T07:52:14Z</dcterms:created>
  <dcterms:modified xsi:type="dcterms:W3CDTF">2014-08-15T12:11:42Z</dcterms:modified>
</cp:coreProperties>
</file>