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94" r:id="rId2"/>
    <p:sldId id="257" r:id="rId3"/>
    <p:sldId id="292" r:id="rId4"/>
    <p:sldId id="268" r:id="rId5"/>
    <p:sldId id="279" r:id="rId6"/>
    <p:sldId id="280" r:id="rId7"/>
    <p:sldId id="295" r:id="rId8"/>
    <p:sldId id="293" r:id="rId9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5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1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7" autoAdjust="0"/>
    <p:restoredTop sz="76481" autoAdjust="0"/>
  </p:normalViewPr>
  <p:slideViewPr>
    <p:cSldViewPr>
      <p:cViewPr varScale="1">
        <p:scale>
          <a:sx n="57" d="100"/>
          <a:sy n="57" d="100"/>
        </p:scale>
        <p:origin x="1608" y="66"/>
      </p:cViewPr>
      <p:guideLst>
        <p:guide orient="horz" pos="75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C1CCCD-BAAF-41F2-B748-47CFD8ECA43A}" type="datetimeFigureOut">
              <a:rPr lang="nl-NL"/>
              <a:pPr>
                <a:defRPr/>
              </a:pPr>
              <a:t>16-7-2014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4202693-5DAF-4637-BB89-C1D6E1E4178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9589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222778-92A0-42CC-9DCA-A5FBCCEC7156}" type="datetimeFigureOut">
              <a:rPr lang="nl-NL"/>
              <a:pPr>
                <a:defRPr/>
              </a:pPr>
              <a:t>16-7-2014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D7C3C3E-0B2E-43FA-B513-8794FB88C85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6136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smtClean="0"/>
          </a:p>
        </p:txBody>
      </p:sp>
      <p:sp>
        <p:nvSpPr>
          <p:cNvPr id="512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18E7D97-9F5E-4E4E-BDFD-8E81CEBB43BE}" type="slidenum">
              <a:rPr lang="nl-NL" altLang="nl-NL" smtClean="0">
                <a:latin typeface="Calibri" panose="020F0502020204030204" pitchFamily="34" charset="0"/>
              </a:rPr>
              <a:pPr/>
              <a:t>1</a:t>
            </a:fld>
            <a:endParaRPr lang="nl-NL" altLang="nl-NL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739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altLang="nl-NL" dirty="0" smtClean="0"/>
              <a:t>De link ‘Nederlands’ verwijst naar de clip ‘Helga van Leur ‘Waarom seizoenen bestaan</a:t>
            </a:r>
            <a:r>
              <a:rPr lang="nl-NL" altLang="nl-NL" baseline="0" dirty="0" smtClean="0"/>
              <a:t> </a:t>
            </a:r>
            <a:r>
              <a:rPr lang="nl-NL" altLang="nl-NL" dirty="0" smtClean="0"/>
              <a:t>/ </a:t>
            </a:r>
            <a:r>
              <a:rPr lang="nl-NL" altLang="nl-NL" dirty="0" err="1" smtClean="0"/>
              <a:t>Why</a:t>
            </a:r>
            <a:r>
              <a:rPr lang="nl-NL" altLang="nl-NL" dirty="0" smtClean="0"/>
              <a:t> do </a:t>
            </a:r>
            <a:r>
              <a:rPr lang="nl-NL" altLang="nl-NL" dirty="0" err="1" smtClean="0"/>
              <a:t>seasons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exist</a:t>
            </a:r>
            <a:r>
              <a:rPr lang="nl-NL" altLang="nl-NL" dirty="0" smtClean="0"/>
              <a:t>?’ op YouTube. Duur: 1:59 minuten. 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dirty="0" smtClean="0"/>
              <a:t>Helga van Leur legt bij Koffietijd uit waarom er seizoenen bestaan.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dirty="0" smtClean="0"/>
              <a:t>De link ‘Engels’ verwijst naar de clip ‘</a:t>
            </a:r>
            <a:r>
              <a:rPr lang="nl-NL" altLang="nl-NL" dirty="0" err="1" smtClean="0"/>
              <a:t>Seasons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and</a:t>
            </a:r>
            <a:r>
              <a:rPr lang="nl-NL" altLang="nl-NL" dirty="0" smtClean="0"/>
              <a:t> Earth-Sun relations’ op YouTube. Duur: 1:27 minuten. Het is een Engelse animatie over de seizoenen.</a:t>
            </a:r>
          </a:p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</p:txBody>
      </p:sp>
      <p:sp>
        <p:nvSpPr>
          <p:cNvPr id="717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249B87-453E-45B0-8E9E-0F45156892E4}" type="slidenum">
              <a:rPr lang="nl-NL" altLang="nl-NL" smtClean="0"/>
              <a:pPr>
                <a:spcBef>
                  <a:spcPct val="0"/>
                </a:spcBef>
              </a:pPr>
              <a:t>2</a:t>
            </a:fld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2328198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922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44692A-554B-4AAE-873B-969C05C06715}" type="slidenum">
              <a:rPr lang="nl-NL" altLang="nl-NL" smtClean="0"/>
              <a:pPr>
                <a:spcBef>
                  <a:spcPct val="0"/>
                </a:spcBef>
              </a:pPr>
              <a:t>3</a:t>
            </a:fld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307516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1126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CF2849-CEB4-445D-8E94-7183770E3923}" type="slidenum">
              <a:rPr lang="nl-NL" altLang="nl-NL" smtClean="0"/>
              <a:pPr>
                <a:spcBef>
                  <a:spcPct val="0"/>
                </a:spcBef>
              </a:pPr>
              <a:t>4</a:t>
            </a:fld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764419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1331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296C35-C60D-45E1-BB84-1951F44D7439}" type="slidenum">
              <a:rPr lang="nl-NL" altLang="nl-NL" smtClean="0"/>
              <a:pPr>
                <a:spcBef>
                  <a:spcPct val="0"/>
                </a:spcBef>
              </a:pPr>
              <a:t>5</a:t>
            </a:fld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3951533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19E339-3EB1-40D9-AD5B-FFA3C572F664}" type="slidenum">
              <a:rPr lang="nl-NL" altLang="nl-NL" smtClean="0"/>
              <a:pPr>
                <a:spcBef>
                  <a:spcPct val="0"/>
                </a:spcBef>
              </a:pPr>
              <a:t>6</a:t>
            </a:fld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711448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altLang="nl-NL" smtClean="0"/>
              <a:t>Het logo van DaVinci verwijst naar de website van DaVinci.</a:t>
            </a:r>
          </a:p>
        </p:txBody>
      </p:sp>
      <p:sp>
        <p:nvSpPr>
          <p:cNvPr id="1946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C2968C-FFC1-47AC-A442-326274554DA9}" type="slidenum">
              <a:rPr lang="nl-NL" altLang="nl-NL" smtClean="0">
                <a:latin typeface="Calibri" panose="020F0502020204030204" pitchFamily="34" charset="0"/>
              </a:rPr>
              <a:pPr/>
              <a:t>8</a:t>
            </a:fld>
            <a:endParaRPr lang="nl-NL" altLang="nl-NL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756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882CF-7E30-4736-B37E-5E578D42A085}" type="datetimeFigureOut">
              <a:rPr lang="nl-NL"/>
              <a:pPr>
                <a:defRPr/>
              </a:pPr>
              <a:t>16-7-2014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6A25A-77A5-4884-A4B9-CE2ECDB39D4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1053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0ECAD-1CB4-49C7-A775-E81142699936}" type="datetimeFigureOut">
              <a:rPr lang="nl-NL"/>
              <a:pPr>
                <a:defRPr/>
              </a:pPr>
              <a:t>16-7-2014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AE003-4A3A-4AF5-9099-58662F80B0B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706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C5F0E-F405-4360-A676-C0FABE1497F2}" type="datetimeFigureOut">
              <a:rPr lang="nl-NL"/>
              <a:pPr>
                <a:defRPr/>
              </a:pPr>
              <a:t>16-7-2014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B19AF-7EBC-4475-BF42-9934E6F9693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319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6EAC5-FA54-4A64-9C5E-F68AE8C140E9}" type="datetimeFigureOut">
              <a:rPr lang="nl-NL"/>
              <a:pPr>
                <a:defRPr/>
              </a:pPr>
              <a:t>16-7-2014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5DCF9-8CAC-4E78-AD9F-2A4A2D95BE0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357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C0876-938E-4E45-AFEB-6496290FCAD2}" type="datetimeFigureOut">
              <a:rPr lang="nl-NL"/>
              <a:pPr>
                <a:defRPr/>
              </a:pPr>
              <a:t>16-7-2014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5546A-2AF3-4854-ACC6-74DB7B1B72E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023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0B3BB-3D6A-4716-A11B-83064D4ACE0C}" type="datetimeFigureOut">
              <a:rPr lang="nl-NL"/>
              <a:pPr>
                <a:defRPr/>
              </a:pPr>
              <a:t>16-7-2014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21A9B-0613-49F5-87A9-440E8BCF85C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253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41156-D515-4963-9657-1A989D21E4DA}" type="datetimeFigureOut">
              <a:rPr lang="nl-NL"/>
              <a:pPr>
                <a:defRPr/>
              </a:pPr>
              <a:t>16-7-2014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A2DEF-FEBE-4763-8838-72BB9536132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028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C0276-9D2F-498B-B436-9B8C85C31AC9}" type="datetimeFigureOut">
              <a:rPr lang="nl-NL"/>
              <a:pPr>
                <a:defRPr/>
              </a:pPr>
              <a:t>16-7-2014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400F-64C9-4ADC-89C5-7567F169C38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4729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13F5C-2198-4274-9B2F-981AC3CF5AAF}" type="datetimeFigureOut">
              <a:rPr lang="nl-NL"/>
              <a:pPr>
                <a:defRPr/>
              </a:pPr>
              <a:t>16-7-2014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80E56-A306-4213-83BA-B8418ABCE74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6481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13848-BADD-4755-AF1A-9CD1017CD09A}" type="datetimeFigureOut">
              <a:rPr lang="nl-NL"/>
              <a:pPr>
                <a:defRPr/>
              </a:pPr>
              <a:t>16-7-2014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140A8-917E-4A67-B577-D0BC7C85410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129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40171-0F5D-4193-AF08-5B78032423DE}" type="datetimeFigureOut">
              <a:rPr lang="nl-NL"/>
              <a:pPr>
                <a:defRPr/>
              </a:pPr>
              <a:t>16-7-2014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F69DA-CD8A-4834-9EC2-37CF72781A5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4695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2F0EB0-E53D-4CAB-B978-4B82D92FB905}" type="datetimeFigureOut">
              <a:rPr lang="nl-NL"/>
              <a:pPr>
                <a:defRPr/>
              </a:pPr>
              <a:t>16-7-2014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DEA598D-BB74-43C2-B196-E7735B4ED4F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www.youtube.com/watch?v=O9hawBb3wbk" TargetMode="External"/><Relationship Id="rId4" Type="http://schemas.openxmlformats.org/officeDocument/2006/relationships/hyperlink" Target="https://www.youtube.com/watch?v=mhSHpOo8PtQ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uitgeverijdavinci.n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ctrTitle"/>
          </p:nvPr>
        </p:nvSpPr>
        <p:spPr>
          <a:xfrm>
            <a:off x="685800" y="3635375"/>
            <a:ext cx="7772400" cy="1470025"/>
          </a:xfrm>
        </p:spPr>
        <p:txBody>
          <a:bodyPr/>
          <a:lstStyle/>
          <a:p>
            <a:pPr eaLnBrk="1" hangingPunct="1"/>
            <a:r>
              <a:rPr lang="nl-NL" altLang="nl-NL" smtClean="0"/>
              <a:t>Maori’s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Les 6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De andere kant van de wereld</a:t>
            </a:r>
          </a:p>
        </p:txBody>
      </p:sp>
      <p:pic>
        <p:nvPicPr>
          <p:cNvPr id="4100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93725"/>
            <a:ext cx="45720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288925" y="274638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nl-NL" sz="4000" dirty="0" smtClean="0"/>
              <a:t>Inspiratie : seizoenen</a:t>
            </a:r>
          </a:p>
        </p:txBody>
      </p:sp>
      <p:pic>
        <p:nvPicPr>
          <p:cNvPr id="6147" name="Picture 12" descr="http://www.iselinge.nl/scholenplein/weer/seizoenen/seizoen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1417638"/>
            <a:ext cx="58102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1573213" y="5099050"/>
            <a:ext cx="58102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nl-NL" dirty="0">
                <a:latin typeface="+mj-lt"/>
                <a:cs typeface="Arial" charset="0"/>
                <a:hlinkClick r:id="rId4"/>
              </a:rPr>
              <a:t>Nederlands</a:t>
            </a:r>
            <a:endParaRPr lang="nl-NL" dirty="0">
              <a:latin typeface="+mj-lt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2873375" y="5099050"/>
            <a:ext cx="24844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nl-NL" dirty="0">
                <a:latin typeface="+mj-lt"/>
                <a:cs typeface="Arial" charset="0"/>
                <a:hlinkClick r:id="rId5"/>
              </a:rPr>
              <a:t>Engels</a:t>
            </a:r>
            <a:endParaRPr lang="nl-NL" dirty="0">
              <a:latin typeface="+mj-lt"/>
              <a:cs typeface="Arial" charset="0"/>
            </a:endParaRPr>
          </a:p>
        </p:txBody>
      </p:sp>
      <p:pic>
        <p:nvPicPr>
          <p:cNvPr id="6151" name="Afbeeldi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3540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nl-NL" sz="4000" smtClean="0"/>
              <a:t>Houtsnijwerk</a:t>
            </a:r>
          </a:p>
        </p:txBody>
      </p:sp>
      <p:pic>
        <p:nvPicPr>
          <p:cNvPr id="8195" name="Picture 2" descr="File:KupeWhe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514350"/>
            <a:ext cx="140970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987675" y="2997200"/>
            <a:ext cx="244792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nl-NL" dirty="0">
                <a:latin typeface="+mj-lt"/>
                <a:cs typeface="Arial" charset="0"/>
              </a:rPr>
              <a:t>Houtsnijwerk van een deurpost van een ontmoetingshuis van de Maori. Je ziet </a:t>
            </a:r>
            <a:r>
              <a:rPr lang="nl-NL" dirty="0" err="1">
                <a:latin typeface="+mj-lt"/>
                <a:cs typeface="Arial" charset="0"/>
              </a:rPr>
              <a:t>Kupe</a:t>
            </a:r>
            <a:r>
              <a:rPr lang="nl-NL" dirty="0">
                <a:latin typeface="+mj-lt"/>
                <a:cs typeface="Arial" charset="0"/>
              </a:rPr>
              <a:t> met een peddel vechten tegen twee zeedieren en een </a:t>
            </a:r>
            <a:r>
              <a:rPr lang="nl-NL" dirty="0" err="1">
                <a:latin typeface="+mj-lt"/>
                <a:cs typeface="Arial" charset="0"/>
              </a:rPr>
              <a:t>octupus</a:t>
            </a:r>
            <a:r>
              <a:rPr lang="nl-NL" dirty="0">
                <a:latin typeface="+mj-lt"/>
                <a:cs typeface="Arial" charset="0"/>
              </a:rPr>
              <a:t>.</a:t>
            </a:r>
          </a:p>
          <a:p>
            <a:pPr eaLnBrk="1" hangingPunct="1">
              <a:defRPr/>
            </a:pPr>
            <a:endParaRPr lang="nl-NL" dirty="0">
              <a:latin typeface="+mj-lt"/>
              <a:cs typeface="Arial" charset="0"/>
            </a:endParaRPr>
          </a:p>
        </p:txBody>
      </p:sp>
      <p:pic>
        <p:nvPicPr>
          <p:cNvPr id="8198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3540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169168" y="699944"/>
            <a:ext cx="5760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 smtClean="0">
                <a:solidFill>
                  <a:schemeClr val="bg1"/>
                </a:solidFill>
                <a:latin typeface="+mn-lt"/>
              </a:rPr>
              <a:t>M6.1</a:t>
            </a:r>
            <a:endParaRPr lang="nl-NL" sz="13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611188" y="492125"/>
            <a:ext cx="8229600" cy="1143000"/>
          </a:xfrm>
        </p:spPr>
        <p:txBody>
          <a:bodyPr/>
          <a:lstStyle/>
          <a:p>
            <a:r>
              <a:rPr lang="nl-NL" altLang="nl-NL" sz="4000" smtClean="0"/>
              <a:t>Abel Tasman, de Heemskerck </a:t>
            </a:r>
            <a:br>
              <a:rPr lang="nl-NL" altLang="nl-NL" sz="4000" smtClean="0"/>
            </a:br>
            <a:r>
              <a:rPr lang="nl-NL" altLang="nl-NL" sz="4000" smtClean="0"/>
              <a:t>en de Zeehaen</a:t>
            </a:r>
          </a:p>
        </p:txBody>
      </p:sp>
      <p:pic>
        <p:nvPicPr>
          <p:cNvPr id="10243" name="Picture 6" descr="http://upload.wikimedia.org/wikipedia/commons/thumb/f/f8/AbelTasman.jpg/260px-AbelTas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51075"/>
            <a:ext cx="3259138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8" descr="http://www.dereedevantexel.nl/nederlands/frameset_historie/illustraties_schepen/heemsker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2163763"/>
            <a:ext cx="16287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07950" y="5033963"/>
            <a:ext cx="32591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nl-NL" sz="1600" i="1" dirty="0">
                <a:latin typeface="+mj-lt"/>
                <a:cs typeface="Arial" charset="0"/>
              </a:rPr>
              <a:t>Abel </a:t>
            </a:r>
            <a:r>
              <a:rPr lang="nl-NL" sz="1600" i="1" dirty="0" err="1">
                <a:latin typeface="+mj-lt"/>
                <a:cs typeface="Arial" charset="0"/>
              </a:rPr>
              <a:t>Tasman</a:t>
            </a:r>
            <a:endParaRPr lang="nl-NL" sz="1600" i="1" dirty="0">
              <a:latin typeface="+mj-lt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3589338" y="5033963"/>
            <a:ext cx="163036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nl-NL" sz="1600" i="1" dirty="0" err="1">
                <a:latin typeface="+mj-lt"/>
                <a:cs typeface="Arial" charset="0"/>
              </a:rPr>
              <a:t>Heemskerck</a:t>
            </a:r>
            <a:endParaRPr lang="nl-NL" sz="1600" i="1" dirty="0">
              <a:latin typeface="+mj-lt"/>
              <a:cs typeface="Arial" charset="0"/>
            </a:endParaRPr>
          </a:p>
        </p:txBody>
      </p:sp>
      <p:pic>
        <p:nvPicPr>
          <p:cNvPr id="10247" name="Picture 10" descr="http://www.modelships.de/Fluyt-Zeehaen/gIMG_85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2163763"/>
            <a:ext cx="3109912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5465763" y="5021263"/>
            <a:ext cx="31099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nl-NL" sz="1600" i="1" dirty="0" err="1">
                <a:latin typeface="+mj-lt"/>
                <a:cs typeface="Arial" charset="0"/>
              </a:rPr>
              <a:t>Zeehaen</a:t>
            </a:r>
            <a:endParaRPr lang="nl-NL" sz="1600" i="1" dirty="0">
              <a:latin typeface="+mj-lt"/>
              <a:cs typeface="Arial" charset="0"/>
            </a:endParaRPr>
          </a:p>
        </p:txBody>
      </p:sp>
      <p:pic>
        <p:nvPicPr>
          <p:cNvPr id="10250" name="Afbeeldi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3540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169168" y="699944"/>
            <a:ext cx="5760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 smtClean="0">
                <a:solidFill>
                  <a:schemeClr val="bg1"/>
                </a:solidFill>
                <a:latin typeface="+mn-lt"/>
              </a:rPr>
              <a:t>M6.2</a:t>
            </a:r>
            <a:endParaRPr lang="nl-NL" sz="13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225425" y="252413"/>
            <a:ext cx="8229600" cy="1143000"/>
          </a:xfrm>
        </p:spPr>
        <p:txBody>
          <a:bodyPr/>
          <a:lstStyle/>
          <a:p>
            <a:r>
              <a:rPr lang="nl-NL" altLang="nl-NL" sz="4000" smtClean="0"/>
              <a:t>Moordenaarsbaai of Golden Bay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363538" y="5661025"/>
            <a:ext cx="36766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nl-NL" sz="1600" i="1" dirty="0">
                <a:latin typeface="+mj-lt"/>
                <a:cs typeface="Arial" charset="0"/>
              </a:rPr>
              <a:t>Abel </a:t>
            </a:r>
            <a:r>
              <a:rPr lang="nl-NL" sz="1600" i="1" dirty="0" err="1">
                <a:latin typeface="+mj-lt"/>
                <a:cs typeface="Arial" charset="0"/>
              </a:rPr>
              <a:t>Tasman</a:t>
            </a:r>
            <a:r>
              <a:rPr lang="nl-NL" sz="1600" i="1" dirty="0">
                <a:latin typeface="+mj-lt"/>
                <a:cs typeface="Arial" charset="0"/>
              </a:rPr>
              <a:t> monument</a:t>
            </a:r>
          </a:p>
        </p:txBody>
      </p:sp>
      <p:pic>
        <p:nvPicPr>
          <p:cNvPr id="12292" name="Picture 8" descr="http://gbweekly.co.nz/assets/2009/11/18/abel_tasman_monument1109_515x5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1474788"/>
            <a:ext cx="3136900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0" descr="http://www.hattricklodge.co.nz/images/golden_b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773238"/>
            <a:ext cx="4078288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3540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169168" y="699944"/>
            <a:ext cx="5760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 smtClean="0">
                <a:solidFill>
                  <a:schemeClr val="bg1"/>
                </a:solidFill>
                <a:latin typeface="+mn-lt"/>
              </a:rPr>
              <a:t>M6.3</a:t>
            </a:r>
            <a:endParaRPr lang="nl-NL" sz="13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204788" y="274638"/>
            <a:ext cx="8229600" cy="1143000"/>
          </a:xfrm>
        </p:spPr>
        <p:txBody>
          <a:bodyPr/>
          <a:lstStyle/>
          <a:p>
            <a:r>
              <a:rPr lang="nl-NL" altLang="nl-NL" sz="4000" smtClean="0"/>
              <a:t>De klimaatgordels</a:t>
            </a:r>
          </a:p>
        </p:txBody>
      </p:sp>
      <p:pic>
        <p:nvPicPr>
          <p:cNvPr id="14339" name="Picture 5" descr="http://upload.wikimedia.org/wikipedia/commons/b/b3/Klimaatgorde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12748"/>
            <a:ext cx="6783627" cy="496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3540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69168" y="699944"/>
            <a:ext cx="5760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 smtClean="0">
                <a:solidFill>
                  <a:schemeClr val="bg1"/>
                </a:solidFill>
                <a:latin typeface="+mn-lt"/>
              </a:rPr>
              <a:t>M6.3</a:t>
            </a:r>
            <a:endParaRPr lang="nl-NL" sz="13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4000" dirty="0" smtClean="0"/>
              <a:t>De lessen van dit thema</a:t>
            </a:r>
          </a:p>
        </p:txBody>
      </p:sp>
      <p:sp>
        <p:nvSpPr>
          <p:cNvPr id="11267" name="Tijdelijke aanduiding voor inhoud 2"/>
          <p:cNvSpPr>
            <a:spLocks noGrp="1"/>
          </p:cNvSpPr>
          <p:nvPr>
            <p:ph idx="1"/>
          </p:nvPr>
        </p:nvSpPr>
        <p:spPr>
          <a:xfrm>
            <a:off x="577850" y="1397000"/>
            <a:ext cx="3922713" cy="9525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nl-NL" smtClean="0"/>
              <a:t> </a:t>
            </a:r>
            <a:endParaRPr lang="nl-NL" altLang="nl-NL" smtClean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09389"/>
              </p:ext>
            </p:extLst>
          </p:nvPr>
        </p:nvGraphicFramePr>
        <p:xfrm>
          <a:off x="251520" y="2132856"/>
          <a:ext cx="8435280" cy="1512168"/>
        </p:xfrm>
        <a:graphic>
          <a:graphicData uri="http://schemas.openxmlformats.org/drawingml/2006/table">
            <a:tbl>
              <a:tblPr firstRow="1" firstCol="1" bandRow="1"/>
              <a:tblGrid>
                <a:gridCol w="2952328"/>
                <a:gridCol w="5482952"/>
              </a:tblGrid>
              <a:tr h="1512168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Het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ontstaan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van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alles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Geologie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Het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volk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Maori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Darwin en de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kiwivogel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Evolutie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van de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planten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andere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kant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van de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wereld</a:t>
                      </a:r>
                      <a:endParaRPr lang="en-US" sz="2000" b="1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Het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dagelijks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leven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Nieuw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-Zeeland en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Australië</a:t>
                      </a:r>
                      <a:endParaRPr lang="en-US" sz="2000" b="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Presentatie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en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overhoring</a:t>
                      </a:r>
                      <a:endParaRPr lang="nl-NL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277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3540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87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-146685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Afbeelding 4" descr="DaVinci-logo-lila.jp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8" y="3789363"/>
            <a:ext cx="4175125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Microsoft Office PowerPoint</Application>
  <PresentationFormat>Diavoorstelling (4:3)</PresentationFormat>
  <Paragraphs>40</Paragraphs>
  <Slides>8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Office-thema</vt:lpstr>
      <vt:lpstr>Maori’s</vt:lpstr>
      <vt:lpstr>Inspiratie : seizoenen</vt:lpstr>
      <vt:lpstr>Houtsnijwerk</vt:lpstr>
      <vt:lpstr>Abel Tasman, de Heemskerck  en de Zeehaen</vt:lpstr>
      <vt:lpstr>Moordenaarsbaai of Golden Bay</vt:lpstr>
      <vt:lpstr>De klimaatgordels</vt:lpstr>
      <vt:lpstr>De lessen van dit thema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2014-07-16T20:46:54Z</dcterms:created>
  <dcterms:modified xsi:type="dcterms:W3CDTF">2014-07-16T20:47:10Z</dcterms:modified>
</cp:coreProperties>
</file>