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1" r:id="rId2"/>
    <p:sldId id="257" r:id="rId3"/>
    <p:sldId id="268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3" r:id="rId18"/>
    <p:sldId id="292" r:id="rId1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12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75763" autoAdjust="0"/>
  </p:normalViewPr>
  <p:slideViewPr>
    <p:cSldViewPr>
      <p:cViewPr varScale="1">
        <p:scale>
          <a:sx n="56" d="100"/>
          <a:sy n="56" d="100"/>
        </p:scale>
        <p:origin x="1638" y="72"/>
      </p:cViewPr>
      <p:guideLst>
        <p:guide orient="horz" pos="754"/>
        <p:guide pos="129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E71C1A-3673-4DA6-BB9A-69FC007CA3BE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8ED12F-A61B-4A4C-BB46-63EB28E623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440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6144E3-41B2-4C82-BC4E-8866879E4D43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6639A3-D98D-470B-A991-C327E4EB6D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208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71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5F277C-9768-40A8-89C6-33C7770A3507}" type="slidenum">
              <a:rPr lang="nl-NL" altLang="nl-NL" smtClean="0"/>
              <a:pPr>
                <a:spcBef>
                  <a:spcPct val="0"/>
                </a:spcBef>
              </a:pPr>
              <a:t>2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4543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E1F80E-57C5-4D39-B70A-6ED7193CFDD8}" type="slidenum">
              <a:rPr lang="nl-NL" altLang="nl-NL" smtClean="0"/>
              <a:pPr>
                <a:spcBef>
                  <a:spcPct val="0"/>
                </a:spcBef>
              </a:pPr>
              <a:t>11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605565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28A361-072A-46AA-B19B-C35EA74EA7FE}" type="slidenum">
              <a:rPr lang="nl-NL" altLang="nl-NL" smtClean="0"/>
              <a:pPr>
                <a:spcBef>
                  <a:spcPct val="0"/>
                </a:spcBef>
              </a:pPr>
              <a:t>12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823319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C2214B-E498-4AF9-A50A-4CC58C77CC54}" type="slidenum">
              <a:rPr lang="nl-NL" altLang="nl-NL" smtClean="0"/>
              <a:pPr>
                <a:spcBef>
                  <a:spcPct val="0"/>
                </a:spcBef>
              </a:pPr>
              <a:t>13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155026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95392A-153B-43B2-9941-D0DDA5F63E5D}" type="slidenum">
              <a:rPr lang="nl-NL" altLang="nl-NL" smtClean="0"/>
              <a:pPr>
                <a:spcBef>
                  <a:spcPct val="0"/>
                </a:spcBef>
              </a:pPr>
              <a:t>14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844002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003535-33CD-4FC6-BDE2-7702E59BB222}" type="slidenum">
              <a:rPr lang="nl-NL" altLang="nl-NL" smtClean="0"/>
              <a:pPr>
                <a:spcBef>
                  <a:spcPct val="0"/>
                </a:spcBef>
              </a:pPr>
              <a:t>15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990189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nl-NL" dirty="0" smtClean="0"/>
              <a:t>De afbeelding en de link verwijzen naar de clip ‘De evolutie’ op </a:t>
            </a:r>
            <a:r>
              <a:rPr lang="nl-NL" dirty="0" err="1" smtClean="0"/>
              <a:t>SchoolTV</a:t>
            </a:r>
            <a:r>
              <a:rPr lang="nl-NL" dirty="0" smtClean="0"/>
              <a:t>. Duur: 2:35 minuten.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l-NL" dirty="0" smtClean="0"/>
              <a:t>Info:</a:t>
            </a:r>
            <a:r>
              <a:rPr lang="nl-NL" baseline="0" dirty="0" smtClean="0"/>
              <a:t> Wat is natuurlijke selectie? Door deze clip kom je het te weten!</a:t>
            </a:r>
            <a:endParaRPr lang="nl-NL" dirty="0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9E11C3-FA2C-488B-828F-BE9476DA7C67}" type="slidenum">
              <a:rPr lang="nl-NL" altLang="nl-NL" smtClean="0"/>
              <a:pPr>
                <a:spcBef>
                  <a:spcPct val="0"/>
                </a:spcBef>
              </a:pPr>
              <a:t>16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4188885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logo van DaVinci verwijst naar de website van DaVinci.</a:t>
            </a:r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910DEF-F7AD-49C3-8D0E-BEAC8312F127}" type="slidenum">
              <a:rPr lang="nl-NL" altLang="nl-NL" smtClean="0">
                <a:latin typeface="Calibri" panose="020F0502020204030204" pitchFamily="34" charset="0"/>
              </a:rPr>
              <a:pPr/>
              <a:t>18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4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92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47A03C-FECC-491E-B32E-056277E734D4}" type="slidenum">
              <a:rPr lang="nl-NL" altLang="nl-NL" smtClean="0"/>
              <a:pPr>
                <a:spcBef>
                  <a:spcPct val="0"/>
                </a:spcBef>
              </a:pPr>
              <a:t>3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46259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12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1B3F4-FE8D-4506-8719-0A8F59E73E21}" type="slidenum">
              <a:rPr lang="nl-NL" altLang="nl-NL" smtClean="0"/>
              <a:pPr>
                <a:spcBef>
                  <a:spcPct val="0"/>
                </a:spcBef>
              </a:pPr>
              <a:t>4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05264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391318-2FDD-4106-9956-23D7779D72F9}" type="slidenum">
              <a:rPr lang="nl-NL" altLang="nl-NL" smtClean="0"/>
              <a:pPr>
                <a:spcBef>
                  <a:spcPct val="0"/>
                </a:spcBef>
              </a:pPr>
              <a:t>5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44999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FD04F2-F8BF-4833-BA95-E3425EA83937}" type="slidenum">
              <a:rPr lang="nl-NL" altLang="nl-NL" smtClean="0"/>
              <a:pPr>
                <a:spcBef>
                  <a:spcPct val="0"/>
                </a:spcBef>
              </a:pPr>
              <a:t>6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453055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DE9026-71B5-4C15-8CB1-CEF9D7576464}" type="slidenum">
              <a:rPr lang="nl-NL" altLang="nl-NL" smtClean="0"/>
              <a:pPr>
                <a:spcBef>
                  <a:spcPct val="0"/>
                </a:spcBef>
              </a:pPr>
              <a:t>7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11801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B19C75-F178-407F-885F-20EC80F86997}" type="slidenum">
              <a:rPr lang="nl-NL" altLang="nl-NL" smtClean="0"/>
              <a:pPr>
                <a:spcBef>
                  <a:spcPct val="0"/>
                </a:spcBef>
              </a:pPr>
              <a:t>8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51049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69FA5F-9722-4012-850B-DC377C614E5B}" type="slidenum">
              <a:rPr lang="nl-NL" altLang="nl-NL" smtClean="0"/>
              <a:pPr>
                <a:spcBef>
                  <a:spcPct val="0"/>
                </a:spcBef>
              </a:pPr>
              <a:t>9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282965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1018E8-1F2E-4875-9DFD-11E72471B805}" type="slidenum">
              <a:rPr lang="nl-NL" altLang="nl-NL" smtClean="0"/>
              <a:pPr>
                <a:spcBef>
                  <a:spcPct val="0"/>
                </a:spcBef>
              </a:pPr>
              <a:t>10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76434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86671-7751-4DC8-AC60-72FA0ACF6A33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3264-2B46-445A-8E90-281D58CCCE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79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7E8B-1D4E-4AB8-A030-5D5C37C6576A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AB62-D3DF-4276-B018-0ED8405E01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27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D7EBF-C3A0-4CE9-A987-0CBB1CA5BC12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A0C61-45EF-46CF-AD5B-D3FEC557B7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3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9F45-418C-4207-A80B-CD50CAFEDF6D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C94D-AA9E-49A7-B81E-B0889A6FAB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36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C8C9C-3DC5-4626-B27D-37E133F1215B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D21F-FCCB-4129-A962-6F229530F0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89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62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ED4F84-7B14-4205-BCC6-FEE5AAA57C04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EA6C4F-CA8A-4C00-BE22-9FE0AB1614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beeldbank/clip/20090623_dna0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nl.wikipedia.org/wiki/Djoser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uitgeverijdavinci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m.ac.uk/nature-online/science-of-natural-history/expeditions-collecting/beagle-voyage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nl.wikipedia.org/wiki/Djoser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685800" y="3635375"/>
            <a:ext cx="7772400" cy="1470025"/>
          </a:xfrm>
        </p:spPr>
        <p:txBody>
          <a:bodyPr/>
          <a:lstStyle/>
          <a:p>
            <a:pPr eaLnBrk="1" hangingPunct="1"/>
            <a:r>
              <a:rPr lang="nl-NL" altLang="nl-NL" smtClean="0"/>
              <a:t>Maori’s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Les 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Darwin en de kiwivogel</a:t>
            </a:r>
          </a:p>
        </p:txBody>
      </p:sp>
      <p:pic>
        <p:nvPicPr>
          <p:cNvPr id="512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93725"/>
            <a:ext cx="4572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465138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Amfibieën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12875"/>
            <a:ext cx="4537075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M4.9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465138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Reptielen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58888"/>
            <a:ext cx="451167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730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M4.10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363538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Zoogdierachtige reptielen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58888"/>
            <a:ext cx="45370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730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M4.11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363538" y="269875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Dinosauriërs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412875"/>
            <a:ext cx="46005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730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M4.12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Zoogdieren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41425"/>
            <a:ext cx="4751388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730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M4.13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385763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De eerste mens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58888"/>
            <a:ext cx="4752975" cy="46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730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M4.14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De evolutietheorie</a:t>
            </a:r>
          </a:p>
        </p:txBody>
      </p:sp>
      <p:pic>
        <p:nvPicPr>
          <p:cNvPr id="34819" name="Picture 4" descr="http://3.bp.blogspot.com/-xbbtT2f1VPs/TX-m7v1HnBI/AAAAAAAAAHE/oO90qbvWunE/s1600/charles-darwin-the-origin-of-speci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17638"/>
            <a:ext cx="30765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kstvak 4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8263" y="684213"/>
            <a:ext cx="7921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500" dirty="0">
                <a:solidFill>
                  <a:srgbClr val="FFFFFF"/>
                </a:solidFill>
              </a:rPr>
              <a:t>  </a:t>
            </a:r>
            <a:r>
              <a:rPr lang="nl-NL" altLang="nl-NL" sz="1300" b="1" dirty="0">
                <a:solidFill>
                  <a:srgbClr val="FFFFFF"/>
                </a:solidFill>
                <a:hlinkClick r:id="rId3"/>
              </a:rPr>
              <a:t>M4.15</a:t>
            </a:r>
            <a:endParaRPr lang="nl-NL" altLang="nl-NL" sz="1300" b="1" dirty="0">
              <a:solidFill>
                <a:srgbClr val="FFFFFF"/>
              </a:solidFill>
            </a:endParaRPr>
          </a:p>
        </p:txBody>
      </p:sp>
      <p:pic>
        <p:nvPicPr>
          <p:cNvPr id="34821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dirty="0" smtClean="0"/>
              <a:t>De lessen van dit thema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577850" y="1397000"/>
            <a:ext cx="3922713" cy="952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nl-NL" smtClean="0"/>
              <a:t> </a:t>
            </a:r>
            <a:endParaRPr lang="nl-NL" altLang="nl-NL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116776"/>
              </p:ext>
            </p:extLst>
          </p:nvPr>
        </p:nvGraphicFramePr>
        <p:xfrm>
          <a:off x="251520" y="2132856"/>
          <a:ext cx="8435280" cy="1512168"/>
        </p:xfrm>
        <a:graphic>
          <a:graphicData uri="http://schemas.openxmlformats.org/drawingml/2006/table">
            <a:tbl>
              <a:tblPr firstRow="1" firstCol="1" bandRow="1"/>
              <a:tblGrid>
                <a:gridCol w="2952328"/>
                <a:gridCol w="5482952"/>
              </a:tblGrid>
              <a:tr h="151216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Het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ontstaan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alles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Geologie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Het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volk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Maori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Darwin en de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kiwivogel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Evolutie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de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planten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andere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de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wereld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Het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dagelijks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Nieuw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-Zeeland en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Australië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overhoring</a:t>
                      </a:r>
                      <a:endParaRPr lang="nl-NL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7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6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-146685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Afbeelding 4" descr="DaVinci-logo-lila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3789363"/>
            <a:ext cx="417512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61963" y="274638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4000" smtClean="0"/>
              <a:t>Survival of the fittest</a:t>
            </a:r>
          </a:p>
        </p:txBody>
      </p:sp>
      <p:pic>
        <p:nvPicPr>
          <p:cNvPr id="6147" name="Picture 8" descr="File:Charles Darwin 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98563"/>
            <a:ext cx="3255962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132138" y="5373688"/>
            <a:ext cx="2895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NL" sz="1600" i="1" dirty="0" err="1">
                <a:latin typeface="+mj-lt"/>
                <a:cs typeface="Arial" charset="0"/>
              </a:rPr>
              <a:t>Charles</a:t>
            </a:r>
            <a:r>
              <a:rPr lang="nl-NL" sz="1600" i="1" dirty="0">
                <a:latin typeface="+mj-lt"/>
                <a:cs typeface="Arial" charset="0"/>
              </a:rPr>
              <a:t> Darwin</a:t>
            </a:r>
          </a:p>
        </p:txBody>
      </p:sp>
      <p:pic>
        <p:nvPicPr>
          <p:cNvPr id="6150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M4.1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De reis van de Beagle</a:t>
            </a:r>
          </a:p>
        </p:txBody>
      </p:sp>
      <p:pic>
        <p:nvPicPr>
          <p:cNvPr id="8195" name="Picture 4" descr="File:HMSBeagl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71575"/>
            <a:ext cx="71437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kstvak 4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8263" y="684213"/>
            <a:ext cx="7921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500" dirty="0">
                <a:solidFill>
                  <a:srgbClr val="FFFFFF"/>
                </a:solidFill>
              </a:rPr>
              <a:t>  </a:t>
            </a:r>
            <a:r>
              <a:rPr lang="nl-NL" altLang="nl-NL" sz="1300" b="1" dirty="0">
                <a:solidFill>
                  <a:srgbClr val="FFFFFF"/>
                </a:solidFill>
                <a:hlinkClick r:id="rId3"/>
              </a:rPr>
              <a:t>M4.2</a:t>
            </a:r>
            <a:endParaRPr lang="nl-NL" altLang="nl-NL" sz="1300" b="1" dirty="0">
              <a:solidFill>
                <a:srgbClr val="FFFFFF"/>
              </a:solidFill>
            </a:endParaRPr>
          </a:p>
        </p:txBody>
      </p:sp>
      <p:pic>
        <p:nvPicPr>
          <p:cNvPr id="8197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65138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Eencelligen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1279525"/>
            <a:ext cx="4413250" cy="4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M4.3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465138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Meercelligen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41438"/>
            <a:ext cx="4608513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M4.4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65138" y="436563"/>
            <a:ext cx="8229600" cy="1143000"/>
          </a:xfrm>
        </p:spPr>
        <p:txBody>
          <a:bodyPr/>
          <a:lstStyle/>
          <a:p>
            <a:r>
              <a:rPr lang="nl-NL" altLang="nl-NL" sz="4000" dirty="0" smtClean="0"/>
              <a:t>Holtedieren (kwallen), </a:t>
            </a:r>
            <a:br>
              <a:rPr lang="nl-NL" altLang="nl-NL" sz="4000" dirty="0" smtClean="0"/>
            </a:br>
            <a:r>
              <a:rPr lang="nl-NL" altLang="nl-NL" sz="4000" dirty="0" smtClean="0"/>
              <a:t>wormen en sponzen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1700213"/>
            <a:ext cx="4151312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M4.5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65138" y="254000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Gepantserde dieren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462088"/>
            <a:ext cx="447357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47713" y="2028825"/>
            <a:ext cx="1368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nl-NL" b="1" dirty="0" err="1">
                <a:latin typeface="+mj-lt"/>
                <a:cs typeface="Arial" charset="0"/>
              </a:rPr>
              <a:t>Trilobiet</a:t>
            </a:r>
            <a:endParaRPr lang="nl-NL" b="1" dirty="0">
              <a:latin typeface="+mj-lt"/>
              <a:cs typeface="Arial" charset="0"/>
            </a:endParaRPr>
          </a:p>
        </p:txBody>
      </p: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652463" y="3284538"/>
            <a:ext cx="2551112" cy="595312"/>
            <a:chOff x="652353" y="3284984"/>
            <a:chExt cx="2551495" cy="594648"/>
          </a:xfrm>
        </p:grpSpPr>
        <p:sp>
          <p:nvSpPr>
            <p:cNvPr id="2" name="Tekstvak 1"/>
            <p:cNvSpPr txBox="1"/>
            <p:nvPr/>
          </p:nvSpPr>
          <p:spPr>
            <a:xfrm>
              <a:off x="652353" y="3510158"/>
              <a:ext cx="1368630" cy="3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nl-NL" dirty="0">
                  <a:latin typeface="+mj-lt"/>
                  <a:cs typeface="Arial" charset="0"/>
                </a:rPr>
                <a:t>kop</a:t>
              </a:r>
            </a:p>
          </p:txBody>
        </p:sp>
        <p:cxnSp>
          <p:nvCxnSpPr>
            <p:cNvPr id="7" name="Rechte verbindingslijn met pijl 6"/>
            <p:cNvCxnSpPr/>
            <p:nvPr/>
          </p:nvCxnSpPr>
          <p:spPr>
            <a:xfrm flipV="1">
              <a:off x="1119148" y="3284984"/>
              <a:ext cx="2084700" cy="4107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ep 13"/>
          <p:cNvGrpSpPr>
            <a:grpSpLocks/>
          </p:cNvGrpSpPr>
          <p:nvPr/>
        </p:nvGrpSpPr>
        <p:grpSpPr bwMode="auto">
          <a:xfrm>
            <a:off x="395288" y="2978150"/>
            <a:ext cx="2551112" cy="595313"/>
            <a:chOff x="652353" y="3284984"/>
            <a:chExt cx="2551495" cy="594648"/>
          </a:xfrm>
        </p:grpSpPr>
        <p:sp>
          <p:nvSpPr>
            <p:cNvPr id="15" name="Tekstvak 14"/>
            <p:cNvSpPr txBox="1"/>
            <p:nvPr/>
          </p:nvSpPr>
          <p:spPr>
            <a:xfrm>
              <a:off x="652353" y="3510157"/>
              <a:ext cx="1368630" cy="369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nl-NL" dirty="0">
                  <a:latin typeface="+mj-lt"/>
                  <a:cs typeface="Arial" charset="0"/>
                </a:rPr>
                <a:t>lijf</a:t>
              </a:r>
            </a:p>
          </p:txBody>
        </p:sp>
        <p:cxnSp>
          <p:nvCxnSpPr>
            <p:cNvPr id="16" name="Rechte verbindingslijn met pijl 15"/>
            <p:cNvCxnSpPr/>
            <p:nvPr/>
          </p:nvCxnSpPr>
          <p:spPr>
            <a:xfrm flipV="1">
              <a:off x="1119148" y="3284984"/>
              <a:ext cx="2084700" cy="4107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ep 16"/>
          <p:cNvGrpSpPr>
            <a:grpSpLocks/>
          </p:cNvGrpSpPr>
          <p:nvPr/>
        </p:nvGrpSpPr>
        <p:grpSpPr bwMode="auto">
          <a:xfrm>
            <a:off x="309563" y="2716213"/>
            <a:ext cx="2054225" cy="523875"/>
            <a:chOff x="652353" y="3356992"/>
            <a:chExt cx="2054279" cy="522640"/>
          </a:xfrm>
        </p:grpSpPr>
        <p:sp>
          <p:nvSpPr>
            <p:cNvPr id="18" name="Tekstvak 17"/>
            <p:cNvSpPr txBox="1"/>
            <p:nvPr/>
          </p:nvSpPr>
          <p:spPr>
            <a:xfrm>
              <a:off x="652353" y="3510616"/>
              <a:ext cx="1368461" cy="3690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nl-NL" dirty="0">
                  <a:latin typeface="+mj-lt"/>
                  <a:cs typeface="Arial" charset="0"/>
                </a:rPr>
                <a:t>staart</a:t>
              </a:r>
            </a:p>
          </p:txBody>
        </p:sp>
        <p:cxnSp>
          <p:nvCxnSpPr>
            <p:cNvPr id="19" name="Rechte verbindingslijn met pijl 18"/>
            <p:cNvCxnSpPr/>
            <p:nvPr/>
          </p:nvCxnSpPr>
          <p:spPr>
            <a:xfrm flipV="1">
              <a:off x="1336583" y="3356992"/>
              <a:ext cx="1370049" cy="3389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93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M4.6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Vissen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274763"/>
            <a:ext cx="4479925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ep 4"/>
          <p:cNvGrpSpPr>
            <a:grpSpLocks/>
          </p:cNvGrpSpPr>
          <p:nvPr/>
        </p:nvGrpSpPr>
        <p:grpSpPr bwMode="auto">
          <a:xfrm>
            <a:off x="860425" y="4975225"/>
            <a:ext cx="4708525" cy="368300"/>
            <a:chOff x="107504" y="3995772"/>
            <a:chExt cx="5680778" cy="369332"/>
          </a:xfrm>
        </p:grpSpPr>
        <p:sp>
          <p:nvSpPr>
            <p:cNvPr id="6" name="Tekstvak 5"/>
            <p:cNvSpPr txBox="1"/>
            <p:nvPr/>
          </p:nvSpPr>
          <p:spPr>
            <a:xfrm>
              <a:off x="107504" y="3995772"/>
              <a:ext cx="136944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nl-NL" dirty="0">
                  <a:latin typeface="+mj-lt"/>
                  <a:cs typeface="Arial" charset="0"/>
                </a:rPr>
                <a:t>staartvin</a:t>
              </a:r>
            </a:p>
          </p:txBody>
        </p:sp>
        <p:cxnSp>
          <p:nvCxnSpPr>
            <p:cNvPr id="7" name="Rechte verbindingslijn met pijl 6"/>
            <p:cNvCxnSpPr/>
            <p:nvPr/>
          </p:nvCxnSpPr>
          <p:spPr>
            <a:xfrm>
              <a:off x="1283498" y="4177254"/>
              <a:ext cx="4504784" cy="3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ep 7"/>
          <p:cNvGrpSpPr>
            <a:grpSpLocks/>
          </p:cNvGrpSpPr>
          <p:nvPr/>
        </p:nvGrpSpPr>
        <p:grpSpPr bwMode="auto">
          <a:xfrm>
            <a:off x="6149975" y="5335588"/>
            <a:ext cx="2519363" cy="369887"/>
            <a:chOff x="-787807" y="3054474"/>
            <a:chExt cx="2520280" cy="369332"/>
          </a:xfrm>
        </p:grpSpPr>
        <p:sp>
          <p:nvSpPr>
            <p:cNvPr id="9" name="Tekstvak 8"/>
            <p:cNvSpPr txBox="1"/>
            <p:nvPr/>
          </p:nvSpPr>
          <p:spPr>
            <a:xfrm>
              <a:off x="363550" y="3054474"/>
              <a:ext cx="1368923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nl-NL" dirty="0">
                  <a:latin typeface="+mj-lt"/>
                  <a:cs typeface="Arial" charset="0"/>
                </a:rPr>
                <a:t>rugvin</a:t>
              </a:r>
            </a:p>
          </p:txBody>
        </p:sp>
        <p:cxnSp>
          <p:nvCxnSpPr>
            <p:cNvPr id="10" name="Rechte verbindingslijn met pijl 9"/>
            <p:cNvCxnSpPr/>
            <p:nvPr/>
          </p:nvCxnSpPr>
          <p:spPr>
            <a:xfrm flipH="1">
              <a:off x="-787807" y="3209816"/>
              <a:ext cx="107989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6253163" y="4500563"/>
            <a:ext cx="2760662" cy="820737"/>
            <a:chOff x="-739144" y="3212976"/>
            <a:chExt cx="2759649" cy="820337"/>
          </a:xfrm>
        </p:grpSpPr>
        <p:sp>
          <p:nvSpPr>
            <p:cNvPr id="12" name="Tekstvak 11"/>
            <p:cNvSpPr txBox="1"/>
            <p:nvPr/>
          </p:nvSpPr>
          <p:spPr>
            <a:xfrm>
              <a:off x="652582" y="3212976"/>
              <a:ext cx="1367923" cy="3697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nl-NL" dirty="0" err="1">
                  <a:latin typeface="+mj-lt"/>
                  <a:cs typeface="Arial" charset="0"/>
                </a:rPr>
                <a:t>vetvin</a:t>
              </a:r>
              <a:endParaRPr lang="nl-NL" dirty="0">
                <a:latin typeface="+mj-lt"/>
                <a:cs typeface="Arial" charset="0"/>
              </a:endParaRPr>
            </a:p>
          </p:txBody>
        </p:sp>
        <p:cxnSp>
          <p:nvCxnSpPr>
            <p:cNvPr id="13" name="Rechte verbindingslijn met pijl 12"/>
            <p:cNvCxnSpPr/>
            <p:nvPr/>
          </p:nvCxnSpPr>
          <p:spPr>
            <a:xfrm flipH="1">
              <a:off x="-739144" y="3582683"/>
              <a:ext cx="1367923" cy="4506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ep 22"/>
          <p:cNvGrpSpPr>
            <a:grpSpLocks/>
          </p:cNvGrpSpPr>
          <p:nvPr/>
        </p:nvGrpSpPr>
        <p:grpSpPr bwMode="auto">
          <a:xfrm>
            <a:off x="6465888" y="4273550"/>
            <a:ext cx="2195512" cy="820738"/>
            <a:chOff x="-175231" y="3212976"/>
            <a:chExt cx="2195736" cy="820337"/>
          </a:xfrm>
        </p:grpSpPr>
        <p:sp>
          <p:nvSpPr>
            <p:cNvPr id="24" name="Tekstvak 23"/>
            <p:cNvSpPr txBox="1"/>
            <p:nvPr/>
          </p:nvSpPr>
          <p:spPr>
            <a:xfrm>
              <a:off x="651940" y="3212976"/>
              <a:ext cx="1368565" cy="3697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nl-NL" b="1" i="1" dirty="0">
                  <a:latin typeface="+mj-lt"/>
                  <a:cs typeface="Arial" charset="0"/>
                </a:rPr>
                <a:t>kaakloos</a:t>
              </a:r>
            </a:p>
          </p:txBody>
        </p:sp>
        <p:cxnSp>
          <p:nvCxnSpPr>
            <p:cNvPr id="25" name="Rechte verbindingslijn met pijl 24"/>
            <p:cNvCxnSpPr/>
            <p:nvPr/>
          </p:nvCxnSpPr>
          <p:spPr>
            <a:xfrm flipH="1">
              <a:off x="-175231" y="3582683"/>
              <a:ext cx="827171" cy="4506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ep 28"/>
          <p:cNvGrpSpPr>
            <a:grpSpLocks/>
          </p:cNvGrpSpPr>
          <p:nvPr/>
        </p:nvGrpSpPr>
        <p:grpSpPr bwMode="auto">
          <a:xfrm>
            <a:off x="684213" y="3360738"/>
            <a:ext cx="3143250" cy="1165225"/>
            <a:chOff x="652353" y="3212976"/>
            <a:chExt cx="3144500" cy="1165294"/>
          </a:xfrm>
        </p:grpSpPr>
        <p:sp>
          <p:nvSpPr>
            <p:cNvPr id="30" name="Tekstvak 29"/>
            <p:cNvSpPr txBox="1"/>
            <p:nvPr/>
          </p:nvSpPr>
          <p:spPr>
            <a:xfrm>
              <a:off x="652353" y="3212976"/>
              <a:ext cx="1367381" cy="3699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nl-NL" b="1" i="1" dirty="0">
                  <a:latin typeface="+mj-lt"/>
                  <a:cs typeface="Arial" charset="0"/>
                </a:rPr>
                <a:t>kaak</a:t>
              </a:r>
            </a:p>
          </p:txBody>
        </p:sp>
        <p:cxnSp>
          <p:nvCxnSpPr>
            <p:cNvPr id="31" name="Rechte verbindingslijn met pijl 30"/>
            <p:cNvCxnSpPr/>
            <p:nvPr/>
          </p:nvCxnSpPr>
          <p:spPr>
            <a:xfrm>
              <a:off x="1336837" y="3470166"/>
              <a:ext cx="2460016" cy="9081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4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kstvak 20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M4.7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392113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Insecten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68413"/>
            <a:ext cx="446405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M4.8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Diavoorstelling (4:3)</PresentationFormat>
  <Paragraphs>72</Paragraphs>
  <Slides>18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Office-thema</vt:lpstr>
      <vt:lpstr>Maori’s</vt:lpstr>
      <vt:lpstr>Survival of the fittest</vt:lpstr>
      <vt:lpstr>De reis van de Beagle</vt:lpstr>
      <vt:lpstr>Eencelligen</vt:lpstr>
      <vt:lpstr>Meercelligen</vt:lpstr>
      <vt:lpstr>Holtedieren (kwallen),  wormen en sponzen</vt:lpstr>
      <vt:lpstr>Gepantserde dieren</vt:lpstr>
      <vt:lpstr>Vissen</vt:lpstr>
      <vt:lpstr>Insecten</vt:lpstr>
      <vt:lpstr>Amfibieën</vt:lpstr>
      <vt:lpstr>Reptielen</vt:lpstr>
      <vt:lpstr>Zoogdierachtige reptielen</vt:lpstr>
      <vt:lpstr>Dinosauriërs</vt:lpstr>
      <vt:lpstr>Zoogdieren</vt:lpstr>
      <vt:lpstr>De eerste mens</vt:lpstr>
      <vt:lpstr>De evolutietheorie</vt:lpstr>
      <vt:lpstr>De lessen van dit thema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2014-07-16T20:46:06Z</dcterms:created>
  <dcterms:modified xsi:type="dcterms:W3CDTF">2014-07-16T20:46:19Z</dcterms:modified>
</cp:coreProperties>
</file>